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48"/>
  </p:notesMasterIdLst>
  <p:sldIdLst>
    <p:sldId id="256" r:id="rId2"/>
    <p:sldId id="351" r:id="rId3"/>
    <p:sldId id="263" r:id="rId4"/>
    <p:sldId id="331" r:id="rId5"/>
    <p:sldId id="332" r:id="rId6"/>
    <p:sldId id="355" r:id="rId7"/>
    <p:sldId id="342" r:id="rId8"/>
    <p:sldId id="338" r:id="rId9"/>
    <p:sldId id="340" r:id="rId10"/>
    <p:sldId id="381" r:id="rId11"/>
    <p:sldId id="377" r:id="rId12"/>
    <p:sldId id="345" r:id="rId13"/>
    <p:sldId id="334" r:id="rId14"/>
    <p:sldId id="384" r:id="rId15"/>
    <p:sldId id="333" r:id="rId16"/>
    <p:sldId id="341" r:id="rId17"/>
    <p:sldId id="335" r:id="rId18"/>
    <p:sldId id="336" r:id="rId19"/>
    <p:sldId id="352" r:id="rId20"/>
    <p:sldId id="354" r:id="rId21"/>
    <p:sldId id="374" r:id="rId22"/>
    <p:sldId id="337" r:id="rId23"/>
    <p:sldId id="375" r:id="rId24"/>
    <p:sldId id="383" r:id="rId25"/>
    <p:sldId id="378" r:id="rId26"/>
    <p:sldId id="343" r:id="rId27"/>
    <p:sldId id="346" r:id="rId28"/>
    <p:sldId id="347" r:id="rId29"/>
    <p:sldId id="385" r:id="rId30"/>
    <p:sldId id="379" r:id="rId31"/>
    <p:sldId id="365" r:id="rId32"/>
    <p:sldId id="380" r:id="rId33"/>
    <p:sldId id="357" r:id="rId34"/>
    <p:sldId id="382" r:id="rId35"/>
    <p:sldId id="356" r:id="rId36"/>
    <p:sldId id="363" r:id="rId37"/>
    <p:sldId id="361" r:id="rId38"/>
    <p:sldId id="364" r:id="rId39"/>
    <p:sldId id="360" r:id="rId40"/>
    <p:sldId id="367" r:id="rId41"/>
    <p:sldId id="370" r:id="rId42"/>
    <p:sldId id="371" r:id="rId43"/>
    <p:sldId id="372" r:id="rId44"/>
    <p:sldId id="359" r:id="rId45"/>
    <p:sldId id="373" r:id="rId46"/>
    <p:sldId id="358" r:id="rId47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83" roundtripDataSignature="AMtx7mjN2mehRNgxIPN7nZ03pax5nmsfv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92" autoAdjust="0"/>
    <p:restoredTop sz="94192"/>
  </p:normalViewPr>
  <p:slideViewPr>
    <p:cSldViewPr snapToGrid="0" snapToObjects="1">
      <p:cViewPr varScale="1">
        <p:scale>
          <a:sx n="77" d="100"/>
          <a:sy n="77" d="100"/>
        </p:scale>
        <p:origin x="634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84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87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86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85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83" Type="http://customschemas.google.com/relationships/presentationmetadata" Target="meta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</p:txBody>
      </p:sp>
      <p:sp>
        <p:nvSpPr>
          <p:cNvPr id="136" name="Google Shape;13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515495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</p:txBody>
      </p:sp>
      <p:sp>
        <p:nvSpPr>
          <p:cNvPr id="136" name="Google Shape;13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11718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</p:txBody>
      </p:sp>
      <p:sp>
        <p:nvSpPr>
          <p:cNvPr id="136" name="Google Shape;13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689400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Django</a:t>
            </a:r>
            <a:r>
              <a:rPr lang="ko-KR" altLang="en-US" dirty="0"/>
              <a:t>의 개발 순서 </a:t>
            </a:r>
            <a:r>
              <a:rPr lang="en-US" altLang="ko-KR" dirty="0"/>
              <a:t>MTV</a:t>
            </a:r>
          </a:p>
        </p:txBody>
      </p:sp>
      <p:sp>
        <p:nvSpPr>
          <p:cNvPr id="136" name="Google Shape;13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044357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Django</a:t>
            </a:r>
            <a:r>
              <a:rPr lang="ko-KR" altLang="en-US" dirty="0"/>
              <a:t>의 개발 순서 </a:t>
            </a:r>
            <a:r>
              <a:rPr lang="en-US" altLang="ko-KR" dirty="0"/>
              <a:t>MTV</a:t>
            </a:r>
          </a:p>
        </p:txBody>
      </p:sp>
      <p:sp>
        <p:nvSpPr>
          <p:cNvPr id="136" name="Google Shape;13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558835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Django</a:t>
            </a:r>
            <a:r>
              <a:rPr lang="ko-KR" altLang="en-US" dirty="0"/>
              <a:t>의 동작원리 사진 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/>
              <a:t>로직을</a:t>
            </a:r>
            <a:r>
              <a:rPr lang="ko-KR" altLang="en-US" dirty="0"/>
              <a:t> 보여줌 </a:t>
            </a:r>
            <a:r>
              <a:rPr lang="en-US" altLang="ko-KR" dirty="0"/>
              <a:t>+</a:t>
            </a:r>
            <a:r>
              <a:rPr lang="ko-KR" altLang="en-US" dirty="0"/>
              <a:t> 설명</a:t>
            </a:r>
            <a:endParaRPr lang="en-US" altLang="ko-KR" dirty="0"/>
          </a:p>
        </p:txBody>
      </p:sp>
      <p:sp>
        <p:nvSpPr>
          <p:cNvPr id="136" name="Google Shape;13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711114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</p:txBody>
      </p:sp>
      <p:sp>
        <p:nvSpPr>
          <p:cNvPr id="136" name="Google Shape;13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437620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Django</a:t>
            </a:r>
            <a:r>
              <a:rPr lang="ko-KR" altLang="en-US" dirty="0"/>
              <a:t>의 개발 순서 </a:t>
            </a:r>
            <a:r>
              <a:rPr lang="en-US" altLang="ko-KR" dirty="0"/>
              <a:t>M + admin</a:t>
            </a:r>
          </a:p>
        </p:txBody>
      </p:sp>
      <p:sp>
        <p:nvSpPr>
          <p:cNvPr id="136" name="Google Shape;13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2371499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Django</a:t>
            </a:r>
            <a:r>
              <a:rPr lang="ko-KR" altLang="en-US" dirty="0"/>
              <a:t>의 개발 순서 </a:t>
            </a:r>
            <a:r>
              <a:rPr lang="en-US" altLang="ko-KR" dirty="0" err="1"/>
              <a:t>url</a:t>
            </a:r>
            <a:r>
              <a:rPr lang="en-US" altLang="ko-KR" dirty="0"/>
              <a:t> + T</a:t>
            </a:r>
          </a:p>
        </p:txBody>
      </p:sp>
      <p:sp>
        <p:nvSpPr>
          <p:cNvPr id="136" name="Google Shape;13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787697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Django</a:t>
            </a:r>
            <a:r>
              <a:rPr lang="ko-KR" altLang="en-US" dirty="0"/>
              <a:t>의 개발 순서 </a:t>
            </a:r>
            <a:r>
              <a:rPr lang="en-US" altLang="ko-KR" dirty="0" err="1"/>
              <a:t>url</a:t>
            </a:r>
            <a:r>
              <a:rPr lang="en-US" altLang="ko-KR" dirty="0"/>
              <a:t> + T</a:t>
            </a:r>
          </a:p>
        </p:txBody>
      </p:sp>
      <p:sp>
        <p:nvSpPr>
          <p:cNvPr id="136" name="Google Shape;13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74002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(Django</a:t>
            </a:r>
            <a:r>
              <a:rPr lang="ko-KR" altLang="en-US" dirty="0"/>
              <a:t>의 심화 버전에 맞는 사진</a:t>
            </a:r>
            <a:r>
              <a:rPr lang="en-US" altLang="ko-KR" dirty="0"/>
              <a:t>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간단한 소개 및 오늘 할 일 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(</a:t>
            </a:r>
            <a:r>
              <a:rPr lang="en-US" altLang="ko-KR" dirty="0" err="1"/>
              <a:t>django</a:t>
            </a:r>
            <a:r>
              <a:rPr lang="en-US" altLang="ko-KR" dirty="0"/>
              <a:t> –</a:t>
            </a:r>
            <a:r>
              <a:rPr lang="ko-KR" altLang="en-US" dirty="0"/>
              <a:t> 웹프레임워크 사진</a:t>
            </a:r>
            <a:r>
              <a:rPr lang="en-US" altLang="ko-KR" dirty="0"/>
              <a:t>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Django</a:t>
            </a:r>
            <a:r>
              <a:rPr lang="ko-KR" altLang="en-US" dirty="0"/>
              <a:t> 복습 언급</a:t>
            </a:r>
            <a:r>
              <a:rPr lang="en-US" altLang="ko-KR" dirty="0"/>
              <a:t>,</a:t>
            </a:r>
            <a:r>
              <a:rPr lang="ko-KR" altLang="en-US" dirty="0"/>
              <a:t> 프레임워크 언급 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136" name="Google Shape;13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039306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Django</a:t>
            </a:r>
            <a:r>
              <a:rPr lang="ko-KR" altLang="en-US" dirty="0"/>
              <a:t>의 개발 순서 </a:t>
            </a:r>
            <a:r>
              <a:rPr lang="en-US" altLang="ko-KR" dirty="0" err="1"/>
              <a:t>url</a:t>
            </a:r>
            <a:r>
              <a:rPr lang="en-US" altLang="ko-KR" dirty="0"/>
              <a:t> + T</a:t>
            </a:r>
          </a:p>
        </p:txBody>
      </p:sp>
      <p:sp>
        <p:nvSpPr>
          <p:cNvPr id="136" name="Google Shape;13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1783348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Django</a:t>
            </a:r>
            <a:r>
              <a:rPr lang="ko-KR" altLang="en-US" dirty="0"/>
              <a:t>의 개발 순서 </a:t>
            </a:r>
            <a:r>
              <a:rPr lang="en-US" altLang="ko-KR" dirty="0" err="1"/>
              <a:t>url</a:t>
            </a:r>
            <a:r>
              <a:rPr lang="en-US" altLang="ko-KR" dirty="0"/>
              <a:t> + T</a:t>
            </a:r>
          </a:p>
        </p:txBody>
      </p:sp>
      <p:sp>
        <p:nvSpPr>
          <p:cNvPr id="136" name="Google Shape;13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5435985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Django</a:t>
            </a:r>
            <a:r>
              <a:rPr lang="ko-KR" altLang="en-US" dirty="0"/>
              <a:t>의 개발 순서 </a:t>
            </a:r>
            <a:r>
              <a:rPr lang="en-US" altLang="ko-KR" dirty="0"/>
              <a:t>V</a:t>
            </a:r>
          </a:p>
        </p:txBody>
      </p:sp>
      <p:sp>
        <p:nvSpPr>
          <p:cNvPr id="136" name="Google Shape;13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8512525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Django</a:t>
            </a:r>
            <a:r>
              <a:rPr lang="ko-KR" altLang="en-US" dirty="0"/>
              <a:t>의 개발 순서 </a:t>
            </a:r>
            <a:r>
              <a:rPr lang="en-US" altLang="ko-KR" dirty="0"/>
              <a:t>V</a:t>
            </a:r>
          </a:p>
        </p:txBody>
      </p:sp>
      <p:sp>
        <p:nvSpPr>
          <p:cNvPr id="136" name="Google Shape;13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2518702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</p:txBody>
      </p:sp>
      <p:sp>
        <p:nvSpPr>
          <p:cNvPr id="136" name="Google Shape;13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4864544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</p:txBody>
      </p:sp>
      <p:sp>
        <p:nvSpPr>
          <p:cNvPr id="136" name="Google Shape;13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2789887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</p:txBody>
      </p:sp>
      <p:sp>
        <p:nvSpPr>
          <p:cNvPr id="136" name="Google Shape;13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5844097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</p:txBody>
      </p:sp>
      <p:sp>
        <p:nvSpPr>
          <p:cNvPr id="136" name="Google Shape;13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5458206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</p:txBody>
      </p:sp>
      <p:sp>
        <p:nvSpPr>
          <p:cNvPr id="136" name="Google Shape;13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3641830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</p:txBody>
      </p:sp>
      <p:sp>
        <p:nvSpPr>
          <p:cNvPr id="136" name="Google Shape;13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227035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Django</a:t>
            </a:r>
            <a:r>
              <a:rPr lang="ko-KR" altLang="en-US" dirty="0"/>
              <a:t> 소개 다시 한번</a:t>
            </a:r>
            <a:r>
              <a:rPr lang="en-US" altLang="ko-KR" dirty="0"/>
              <a:t>.</a:t>
            </a:r>
            <a:r>
              <a:rPr lang="ko-KR" altLang="en-US" dirty="0"/>
              <a:t> 웹 프레임워크라는 것에 집중</a:t>
            </a:r>
            <a:r>
              <a:rPr lang="en-US" altLang="ko-KR" dirty="0"/>
              <a:t>.</a:t>
            </a:r>
            <a:r>
              <a:rPr lang="ko-KR" altLang="en-US" dirty="0"/>
              <a:t> 웹 프레임 워크 안에 우리의 코드가 속한다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6" name="Google Shape;13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8194522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</p:txBody>
      </p:sp>
      <p:sp>
        <p:nvSpPr>
          <p:cNvPr id="136" name="Google Shape;13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5750243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</p:txBody>
      </p:sp>
      <p:sp>
        <p:nvSpPr>
          <p:cNvPr id="136" name="Google Shape;13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3421967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</p:txBody>
      </p:sp>
      <p:sp>
        <p:nvSpPr>
          <p:cNvPr id="136" name="Google Shape;13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8202175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</p:txBody>
      </p:sp>
      <p:sp>
        <p:nvSpPr>
          <p:cNvPr id="136" name="Google Shape;13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6598037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</p:txBody>
      </p:sp>
      <p:sp>
        <p:nvSpPr>
          <p:cNvPr id="136" name="Google Shape;13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7481761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</p:txBody>
      </p:sp>
      <p:sp>
        <p:nvSpPr>
          <p:cNvPr id="136" name="Google Shape;13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8701398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</p:txBody>
      </p:sp>
      <p:sp>
        <p:nvSpPr>
          <p:cNvPr id="136" name="Google Shape;13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3701056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</p:txBody>
      </p:sp>
      <p:sp>
        <p:nvSpPr>
          <p:cNvPr id="136" name="Google Shape;13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0800848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</p:txBody>
      </p:sp>
      <p:sp>
        <p:nvSpPr>
          <p:cNvPr id="136" name="Google Shape;13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0242271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</p:txBody>
      </p:sp>
      <p:sp>
        <p:nvSpPr>
          <p:cNvPr id="136" name="Google Shape;13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046080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프레임워크와 라이브러리 비교해서 설명 </a:t>
            </a:r>
            <a:r>
              <a:rPr lang="en-US" altLang="ko-KR" dirty="0"/>
              <a:t>+</a:t>
            </a:r>
            <a:r>
              <a:rPr lang="ko-KR" altLang="en-US" dirty="0"/>
              <a:t> </a:t>
            </a:r>
            <a:r>
              <a:rPr lang="ko-KR" altLang="en-US" dirty="0" err="1"/>
              <a:t>리액트</a:t>
            </a:r>
            <a:r>
              <a:rPr lang="ko-KR" altLang="en-US" dirty="0"/>
              <a:t> 언급 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프레임워크는 해당 프레임워크의 동작 원리를 알고 필요한 부분을 찾아서 사용하면 된다고 언급 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6" name="Google Shape;13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0036130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</p:txBody>
      </p:sp>
      <p:sp>
        <p:nvSpPr>
          <p:cNvPr id="136" name="Google Shape;13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2401185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</p:txBody>
      </p:sp>
      <p:sp>
        <p:nvSpPr>
          <p:cNvPr id="136" name="Google Shape;13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5861359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</p:txBody>
      </p:sp>
      <p:sp>
        <p:nvSpPr>
          <p:cNvPr id="136" name="Google Shape;13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2290924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</p:txBody>
      </p:sp>
      <p:sp>
        <p:nvSpPr>
          <p:cNvPr id="136" name="Google Shape;13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9020202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</p:txBody>
      </p:sp>
      <p:sp>
        <p:nvSpPr>
          <p:cNvPr id="136" name="Google Shape;13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9067528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</p:txBody>
      </p:sp>
      <p:sp>
        <p:nvSpPr>
          <p:cNvPr id="136" name="Google Shape;13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5131584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Template </a:t>
            </a:r>
            <a:r>
              <a:rPr lang="ko-KR" altLang="en-US" dirty="0"/>
              <a:t>가져오고</a:t>
            </a:r>
            <a:r>
              <a:rPr lang="en-US" altLang="ko-KR" dirty="0"/>
              <a:t>, </a:t>
            </a:r>
            <a:r>
              <a:rPr lang="en-US" altLang="ko-KR" dirty="0" err="1"/>
              <a:t>url</a:t>
            </a:r>
            <a:r>
              <a:rPr lang="en-US" altLang="ko-KR" dirty="0"/>
              <a:t> </a:t>
            </a:r>
            <a:r>
              <a:rPr lang="ko-KR" altLang="en-US" dirty="0"/>
              <a:t>가져오고</a:t>
            </a:r>
            <a:r>
              <a:rPr lang="en-US" altLang="ko-KR" dirty="0"/>
              <a:t>, </a:t>
            </a:r>
            <a:r>
              <a:rPr lang="en-US" altLang="ko-KR" dirty="0" err="1"/>
              <a:t>url</a:t>
            </a:r>
            <a:r>
              <a:rPr lang="ko-KR" altLang="en-US" dirty="0"/>
              <a:t>에 </a:t>
            </a:r>
            <a:r>
              <a:rPr lang="en-US" altLang="ko-KR" dirty="0"/>
              <a:t>blog: </a:t>
            </a:r>
            <a:r>
              <a:rPr lang="ko-KR" altLang="en-US" dirty="0"/>
              <a:t>붙이고</a:t>
            </a:r>
            <a:r>
              <a:rPr lang="en-US" altLang="ko-KR" dirty="0"/>
              <a:t>, view</a:t>
            </a:r>
            <a:r>
              <a:rPr lang="ko-KR" altLang="en-US" dirty="0"/>
              <a:t>의 </a:t>
            </a:r>
            <a:r>
              <a:rPr lang="en-US" altLang="ko-KR" dirty="0"/>
              <a:t>detail</a:t>
            </a:r>
            <a:r>
              <a:rPr lang="ko-KR" altLang="en-US" dirty="0"/>
              <a:t>에서 </a:t>
            </a:r>
            <a:r>
              <a:rPr lang="en-US" altLang="ko-KR" dirty="0" err="1"/>
              <a:t>related_name</a:t>
            </a:r>
            <a:r>
              <a:rPr lang="ko-KR" altLang="en-US" dirty="0" err="1"/>
              <a:t>으로</a:t>
            </a:r>
            <a:r>
              <a:rPr lang="ko-KR" altLang="en-US" dirty="0"/>
              <a:t> 가져와서 보여주기</a:t>
            </a:r>
            <a:endParaRPr lang="en-US" altLang="ko-KR" dirty="0"/>
          </a:p>
        </p:txBody>
      </p:sp>
      <p:sp>
        <p:nvSpPr>
          <p:cNvPr id="136" name="Google Shape;13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24400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6" name="Google Shape;13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248278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</p:txBody>
      </p:sp>
      <p:sp>
        <p:nvSpPr>
          <p:cNvPr id="136" name="Google Shape;13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279321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</p:txBody>
      </p:sp>
      <p:sp>
        <p:nvSpPr>
          <p:cNvPr id="136" name="Google Shape;13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914084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</p:txBody>
      </p:sp>
      <p:sp>
        <p:nvSpPr>
          <p:cNvPr id="136" name="Google Shape;13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147293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</p:txBody>
      </p:sp>
      <p:sp>
        <p:nvSpPr>
          <p:cNvPr id="136" name="Google Shape;13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240185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7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7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9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9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10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1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1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11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11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11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5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9" name="Google Shape;9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0" name="Google Shape;10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127.0.0.1:8000/blog/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127.0.0.1:8000/accounts/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jpe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jango/django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/>
          <p:nvPr/>
        </p:nvSpPr>
        <p:spPr>
          <a:xfrm rot="10800000" flipH="1">
            <a:off x="0" y="4232727"/>
            <a:ext cx="12192000" cy="45719"/>
          </a:xfrm>
          <a:prstGeom prst="rect">
            <a:avLst/>
          </a:prstGeom>
          <a:solidFill>
            <a:srgbClr val="FFC000"/>
          </a:solidFill>
          <a:ln w="12700" cap="flat" cmpd="sng">
            <a:solidFill>
              <a:srgbClr val="FFC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5" name="Google Shape;85;p1"/>
          <p:cNvSpPr txBox="1"/>
          <p:nvPr/>
        </p:nvSpPr>
        <p:spPr>
          <a:xfrm>
            <a:off x="4503103" y="5484586"/>
            <a:ext cx="215956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</a:t>
            </a:r>
            <a:r>
              <a:rPr lang="en-US" sz="1800" b="1" i="0" u="none" strike="noStrike" cap="non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 X LIKELION</a:t>
            </a:r>
            <a:endParaRPr sz="18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1"/>
          <p:cNvSpPr txBox="1"/>
          <p:nvPr/>
        </p:nvSpPr>
        <p:spPr>
          <a:xfrm>
            <a:off x="6662669" y="5484586"/>
            <a:ext cx="11592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b="1" dirty="0" err="1">
                <a:solidFill>
                  <a:schemeClr val="dk1"/>
                </a:solidFill>
              </a:rPr>
              <a:t>김범진</a:t>
            </a:r>
            <a:endParaRPr dirty="0"/>
          </a:p>
        </p:txBody>
      </p:sp>
      <p:sp>
        <p:nvSpPr>
          <p:cNvPr id="87" name="Google Shape;87;p1"/>
          <p:cNvSpPr txBox="1"/>
          <p:nvPr/>
        </p:nvSpPr>
        <p:spPr>
          <a:xfrm>
            <a:off x="4669536" y="3607351"/>
            <a:ext cx="2919467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A5A5A5"/>
                </a:solidFill>
              </a:rPr>
              <a:t>Django </a:t>
            </a:r>
            <a:r>
              <a:rPr lang="ko-KR" altLang="en-US" sz="2400" b="1" dirty="0">
                <a:solidFill>
                  <a:srgbClr val="A5A5A5"/>
                </a:solidFill>
              </a:rPr>
              <a:t>복습 </a:t>
            </a:r>
            <a:r>
              <a:rPr lang="en-US" altLang="ko-KR" sz="2400" b="1" dirty="0">
                <a:solidFill>
                  <a:srgbClr val="A5A5A5"/>
                </a:solidFill>
              </a:rPr>
              <a:t>&amp;</a:t>
            </a:r>
            <a:r>
              <a:rPr lang="ko-KR" altLang="en-US" sz="2400" b="1" dirty="0">
                <a:solidFill>
                  <a:srgbClr val="A5A5A5"/>
                </a:solidFill>
              </a:rPr>
              <a:t> 심화</a:t>
            </a:r>
            <a:endParaRPr dirty="0"/>
          </a:p>
        </p:txBody>
      </p:sp>
      <p:sp>
        <p:nvSpPr>
          <p:cNvPr id="88" name="Google Shape;88;p1"/>
          <p:cNvSpPr txBox="1"/>
          <p:nvPr/>
        </p:nvSpPr>
        <p:spPr>
          <a:xfrm>
            <a:off x="8229600" y="3237978"/>
            <a:ext cx="3545114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48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16</a:t>
            </a:r>
            <a:r>
              <a:rPr lang="en-US" sz="48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번째 </a:t>
            </a:r>
            <a:r>
              <a:rPr lang="en-US" sz="48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세션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5"/>
          <p:cNvSpPr txBox="1"/>
          <p:nvPr/>
        </p:nvSpPr>
        <p:spPr>
          <a:xfrm>
            <a:off x="396256" y="6365739"/>
            <a:ext cx="1142984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Session </a:t>
            </a:r>
            <a:r>
              <a:rPr lang="en-US" altLang="ko-KR" b="1" dirty="0">
                <a:solidFill>
                  <a:srgbClr val="7F7F7F"/>
                </a:solidFill>
              </a:rPr>
              <a:t>14</a:t>
            </a:r>
            <a:endParaRPr sz="1400" b="1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5"/>
          <p:cNvSpPr txBox="1"/>
          <p:nvPr/>
        </p:nvSpPr>
        <p:spPr>
          <a:xfrm>
            <a:off x="10255829" y="6365739"/>
            <a:ext cx="172034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NE</a:t>
            </a:r>
            <a:r>
              <a:rPr lang="en-US" sz="1400" b="1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T X LIKELION</a:t>
            </a:r>
            <a:endParaRPr sz="1400" b="1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38;p5">
            <a:extLst>
              <a:ext uri="{FF2B5EF4-FFF2-40B4-BE49-F238E27FC236}">
                <a16:creationId xmlns:a16="http://schemas.microsoft.com/office/drawing/2014/main" id="{04829390-466E-2A7E-35A7-CB6B15E047CD}"/>
              </a:ext>
            </a:extLst>
          </p:cNvPr>
          <p:cNvSpPr/>
          <p:nvPr/>
        </p:nvSpPr>
        <p:spPr>
          <a:xfrm>
            <a:off x="396256" y="385210"/>
            <a:ext cx="88525" cy="646331"/>
          </a:xfrm>
          <a:prstGeom prst="rect">
            <a:avLst/>
          </a:prstGeom>
          <a:solidFill>
            <a:srgbClr val="FFC000"/>
          </a:solidFill>
          <a:ln w="12700" cap="flat" cmpd="sng">
            <a:solidFill>
              <a:srgbClr val="FFC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" name="Google Shape;140;p5">
            <a:extLst>
              <a:ext uri="{FF2B5EF4-FFF2-40B4-BE49-F238E27FC236}">
                <a16:creationId xmlns:a16="http://schemas.microsoft.com/office/drawing/2014/main" id="{34122250-BB7F-B18D-EA58-ACBF5469A913}"/>
              </a:ext>
            </a:extLst>
          </p:cNvPr>
          <p:cNvSpPr txBox="1"/>
          <p:nvPr/>
        </p:nvSpPr>
        <p:spPr>
          <a:xfrm>
            <a:off x="584056" y="305085"/>
            <a:ext cx="2146952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FFC000"/>
                </a:solidFill>
              </a:rPr>
              <a:t>Django </a:t>
            </a:r>
            <a:r>
              <a:rPr lang="ko-KR" altLang="en-US" sz="2400" b="1" dirty="0">
                <a:solidFill>
                  <a:srgbClr val="FFC000"/>
                </a:solidFill>
              </a:rPr>
              <a:t>심화</a:t>
            </a:r>
            <a:endParaRPr dirty="0">
              <a:solidFill>
                <a:srgbClr val="FFC000"/>
              </a:solidFill>
            </a:endParaRPr>
          </a:p>
        </p:txBody>
      </p:sp>
      <p:sp>
        <p:nvSpPr>
          <p:cNvPr id="19" name="Google Shape;141;p5">
            <a:extLst>
              <a:ext uri="{FF2B5EF4-FFF2-40B4-BE49-F238E27FC236}">
                <a16:creationId xmlns:a16="http://schemas.microsoft.com/office/drawing/2014/main" id="{266C90E9-1DD0-C057-4235-8F62D1D22894}"/>
              </a:ext>
            </a:extLst>
          </p:cNvPr>
          <p:cNvSpPr txBox="1"/>
          <p:nvPr/>
        </p:nvSpPr>
        <p:spPr>
          <a:xfrm>
            <a:off x="584056" y="766750"/>
            <a:ext cx="1987257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dirty="0">
                <a:solidFill>
                  <a:srgbClr val="7F7F7F"/>
                </a:solidFill>
              </a:rPr>
              <a:t>Django</a:t>
            </a:r>
            <a:r>
              <a:rPr lang="ko-KR" altLang="en-US" b="1" dirty="0">
                <a:solidFill>
                  <a:srgbClr val="7F7F7F"/>
                </a:solidFill>
              </a:rPr>
              <a:t>의 동작 과정</a:t>
            </a:r>
            <a:endParaRPr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7FD4E53-CC69-B880-9721-4B355290D9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0283" y="305085"/>
            <a:ext cx="8481184" cy="5658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57644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5"/>
          <p:cNvSpPr txBox="1"/>
          <p:nvPr/>
        </p:nvSpPr>
        <p:spPr>
          <a:xfrm>
            <a:off x="396256" y="6365739"/>
            <a:ext cx="1142984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Session </a:t>
            </a:r>
            <a:r>
              <a:rPr lang="en-US" altLang="ko-KR" b="1" dirty="0">
                <a:solidFill>
                  <a:srgbClr val="7F7F7F"/>
                </a:solidFill>
              </a:rPr>
              <a:t>14</a:t>
            </a:r>
            <a:endParaRPr sz="1400" b="1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5"/>
          <p:cNvSpPr txBox="1"/>
          <p:nvPr/>
        </p:nvSpPr>
        <p:spPr>
          <a:xfrm>
            <a:off x="10255829" y="6365739"/>
            <a:ext cx="172034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NE</a:t>
            </a:r>
            <a:r>
              <a:rPr lang="en-US" sz="1400" b="1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T X LIKELION</a:t>
            </a:r>
            <a:endParaRPr sz="1400" b="1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A47117C-6578-6545-97CD-EF467F41037F}"/>
              </a:ext>
            </a:extLst>
          </p:cNvPr>
          <p:cNvSpPr/>
          <p:nvPr/>
        </p:nvSpPr>
        <p:spPr>
          <a:xfrm>
            <a:off x="1132165" y="1273289"/>
            <a:ext cx="9241983" cy="45858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kumimoji="1" lang="en-US" altLang="ko-KR" sz="2400" dirty="0"/>
              <a:t>python </a:t>
            </a:r>
            <a:r>
              <a:rPr kumimoji="1" lang="en-US" altLang="ko-KR" sz="2400" dirty="0" err="1"/>
              <a:t>manage.py</a:t>
            </a:r>
            <a:r>
              <a:rPr kumimoji="1" lang="en-US" altLang="ko-KR" sz="2400" dirty="0"/>
              <a:t> </a:t>
            </a:r>
            <a:r>
              <a:rPr kumimoji="1" lang="en-US" altLang="ko-KR" sz="2400" dirty="0" err="1"/>
              <a:t>startapp</a:t>
            </a:r>
            <a:r>
              <a:rPr kumimoji="1" lang="en-US" altLang="ko-KR" sz="2400" dirty="0"/>
              <a:t> blog</a:t>
            </a:r>
          </a:p>
          <a:p>
            <a:r>
              <a:rPr lang="ko-KR" altLang="en-US" sz="1500" dirty="0">
                <a:solidFill>
                  <a:srgbClr val="7F7F7F"/>
                </a:solidFill>
              </a:rPr>
              <a:t>프로젝트 폴더 내에 장고 앱 생성</a:t>
            </a:r>
            <a:endParaRPr lang="en-US" altLang="ko-KR" sz="1500" dirty="0">
              <a:solidFill>
                <a:srgbClr val="7F7F7F"/>
              </a:solidFill>
            </a:endParaRPr>
          </a:p>
          <a:p>
            <a:endParaRPr lang="en-US" altLang="ko-KR" sz="1500" dirty="0">
              <a:solidFill>
                <a:srgbClr val="7F7F7F"/>
              </a:solidFill>
            </a:endParaRPr>
          </a:p>
          <a:p>
            <a:r>
              <a:rPr lang="en-US" altLang="ko-KR" sz="2000" dirty="0" err="1">
                <a:solidFill>
                  <a:schemeClr val="tx1"/>
                </a:solidFill>
              </a:rPr>
              <a:t>settings.py</a:t>
            </a:r>
            <a:r>
              <a:rPr lang="ko-KR" altLang="en-US" sz="2000" dirty="0">
                <a:solidFill>
                  <a:schemeClr val="tx1"/>
                </a:solidFill>
              </a:rPr>
              <a:t> 내의 </a:t>
            </a:r>
            <a:r>
              <a:rPr lang="en" altLang="ko-KR" sz="2000" dirty="0">
                <a:solidFill>
                  <a:schemeClr val="tx1"/>
                </a:solidFill>
              </a:rPr>
              <a:t>INSTALLED_APPS</a:t>
            </a:r>
            <a:r>
              <a:rPr lang="ko-KR" altLang="en-US" sz="2000" dirty="0">
                <a:solidFill>
                  <a:schemeClr val="tx1"/>
                </a:solidFill>
              </a:rPr>
              <a:t>에 </a:t>
            </a:r>
            <a:r>
              <a:rPr lang="en-US" altLang="ko-KR" sz="2000" dirty="0">
                <a:solidFill>
                  <a:schemeClr val="tx1"/>
                </a:solidFill>
              </a:rPr>
              <a:t>‘blog’</a:t>
            </a:r>
            <a:r>
              <a:rPr lang="ko-KR" altLang="en-US" sz="2000" dirty="0">
                <a:solidFill>
                  <a:schemeClr val="tx1"/>
                </a:solidFill>
              </a:rPr>
              <a:t>추가</a:t>
            </a:r>
            <a:r>
              <a:rPr lang="en-US" altLang="ko-KR" sz="2000" dirty="0">
                <a:solidFill>
                  <a:schemeClr val="tx1"/>
                </a:solidFill>
              </a:rPr>
              <a:t>, TIME_ZONE </a:t>
            </a:r>
            <a:r>
              <a:rPr lang="ko-KR" altLang="en-US" sz="2000" dirty="0">
                <a:solidFill>
                  <a:schemeClr val="tx1"/>
                </a:solidFill>
              </a:rPr>
              <a:t>은</a:t>
            </a:r>
            <a:r>
              <a:rPr lang="en-US" altLang="ko-KR" sz="2000" dirty="0">
                <a:solidFill>
                  <a:schemeClr val="tx1"/>
                </a:solidFill>
              </a:rPr>
              <a:t> 'Asia/Seoul’</a:t>
            </a:r>
          </a:p>
          <a:p>
            <a:endParaRPr lang="en-US" altLang="ko-KR" sz="2000" dirty="0">
              <a:solidFill>
                <a:schemeClr val="tx1"/>
              </a:solidFill>
            </a:endParaRPr>
          </a:p>
          <a:p>
            <a:endParaRPr lang="en-US" altLang="ko-KR" sz="2000" dirty="0">
              <a:solidFill>
                <a:schemeClr val="tx1"/>
              </a:solidFill>
            </a:endParaRPr>
          </a:p>
          <a:p>
            <a:endParaRPr lang="en-US" altLang="ko-KR" sz="2000" dirty="0">
              <a:solidFill>
                <a:schemeClr val="tx1"/>
              </a:solidFill>
            </a:endParaRPr>
          </a:p>
          <a:p>
            <a:r>
              <a:rPr lang="en-US" altLang="ko-KR" sz="2000" dirty="0"/>
              <a:t>…</a:t>
            </a:r>
            <a:r>
              <a:rPr lang="ko-KR" altLang="en-US" sz="2000" dirty="0"/>
              <a:t> </a:t>
            </a:r>
            <a:r>
              <a:rPr lang="en-US" altLang="ko-KR" sz="2000" dirty="0" err="1"/>
              <a:t>Models.py</a:t>
            </a:r>
            <a:r>
              <a:rPr lang="en-US" altLang="ko-KR" sz="2000" dirty="0"/>
              <a:t> </a:t>
            </a:r>
            <a:r>
              <a:rPr lang="ko-KR" altLang="en-US" sz="2000" dirty="0"/>
              <a:t>작업 </a:t>
            </a:r>
            <a:r>
              <a:rPr lang="en-US" altLang="ko-KR" sz="2000" dirty="0"/>
              <a:t>…</a:t>
            </a:r>
          </a:p>
          <a:p>
            <a:endParaRPr lang="en-US" altLang="ko-KR" sz="2000" dirty="0"/>
          </a:p>
          <a:p>
            <a:r>
              <a:rPr lang="en-US" altLang="ko-KR" sz="2400" dirty="0"/>
              <a:t>python </a:t>
            </a:r>
            <a:r>
              <a:rPr lang="en-US" altLang="ko-KR" sz="2400" dirty="0" err="1"/>
              <a:t>manage.py</a:t>
            </a:r>
            <a:r>
              <a:rPr lang="en-US" altLang="ko-KR" sz="2400" dirty="0"/>
              <a:t> </a:t>
            </a:r>
            <a:r>
              <a:rPr lang="en-US" altLang="ko-KR" sz="2400" dirty="0" err="1"/>
              <a:t>makemigrations</a:t>
            </a:r>
            <a:r>
              <a:rPr lang="en-US" altLang="ko-KR" sz="2400" dirty="0"/>
              <a:t> (app)</a:t>
            </a:r>
            <a:r>
              <a:rPr lang="ko-KR" altLang="en-US" sz="2400" dirty="0"/>
              <a:t> </a:t>
            </a:r>
            <a:r>
              <a:rPr lang="en-US" altLang="ko-KR" sz="2400" dirty="0">
                <a:solidFill>
                  <a:schemeClr val="accent3">
                    <a:lumMod val="75000"/>
                  </a:schemeClr>
                </a:solidFill>
              </a:rPr>
              <a:t>(app)</a:t>
            </a:r>
            <a:r>
              <a:rPr lang="ko-KR" altLang="en-US" sz="2400" dirty="0">
                <a:solidFill>
                  <a:schemeClr val="accent3">
                    <a:lumMod val="75000"/>
                  </a:schemeClr>
                </a:solidFill>
              </a:rPr>
              <a:t>은 생략 가능</a:t>
            </a:r>
            <a:r>
              <a:rPr lang="en-US" altLang="ko-KR" sz="2400" dirty="0">
                <a:solidFill>
                  <a:schemeClr val="accent3">
                    <a:lumMod val="75000"/>
                  </a:schemeClr>
                </a:solidFill>
              </a:rPr>
              <a:t>.</a:t>
            </a:r>
            <a:endParaRPr lang="en-US" altLang="ko-KR" sz="2400" dirty="0"/>
          </a:p>
          <a:p>
            <a:r>
              <a:rPr lang="ko-KR" altLang="en-US" sz="1500" dirty="0">
                <a:solidFill>
                  <a:schemeClr val="accent3">
                    <a:lumMod val="75000"/>
                  </a:schemeClr>
                </a:solidFill>
              </a:rPr>
              <a:t>애플리케이션 디렉터리 하위에 </a:t>
            </a:r>
            <a:r>
              <a:rPr lang="en-US" altLang="ko-KR" sz="1500" dirty="0">
                <a:solidFill>
                  <a:schemeClr val="accent3">
                    <a:lumMod val="75000"/>
                  </a:schemeClr>
                </a:solidFill>
              </a:rPr>
              <a:t>migrations/</a:t>
            </a:r>
            <a:r>
              <a:rPr lang="ko-KR" altLang="en-US" sz="1500" dirty="0">
                <a:solidFill>
                  <a:schemeClr val="accent3">
                    <a:lumMod val="75000"/>
                  </a:schemeClr>
                </a:solidFill>
              </a:rPr>
              <a:t>을 만든다</a:t>
            </a:r>
            <a:r>
              <a:rPr lang="en-US" altLang="ko-KR" sz="1500" dirty="0">
                <a:solidFill>
                  <a:schemeClr val="accent3">
                    <a:lumMod val="75000"/>
                  </a:schemeClr>
                </a:solidFill>
              </a:rPr>
              <a:t>. </a:t>
            </a:r>
            <a:endParaRPr kumimoji="1" lang="en-US" altLang="ko-KR" sz="1500" dirty="0"/>
          </a:p>
          <a:p>
            <a:pPr lvl="1"/>
            <a:r>
              <a:rPr kumimoji="1" lang="en-US" altLang="ko-KR" sz="2400" dirty="0"/>
              <a:t>python </a:t>
            </a:r>
            <a:r>
              <a:rPr kumimoji="1" lang="en-US" altLang="ko-KR" sz="2400" dirty="0" err="1"/>
              <a:t>manage.py</a:t>
            </a:r>
            <a:r>
              <a:rPr kumimoji="1" lang="en-US" altLang="ko-KR" sz="2400" dirty="0"/>
              <a:t> migrate	(app)</a:t>
            </a:r>
          </a:p>
          <a:p>
            <a:pPr lvl="1"/>
            <a:r>
              <a:rPr lang="en-US" altLang="ko-KR" sz="1600" dirty="0">
                <a:solidFill>
                  <a:schemeClr val="accent3">
                    <a:lumMod val="75000"/>
                  </a:schemeClr>
                </a:solidFill>
              </a:rPr>
              <a:t>migrations/</a:t>
            </a:r>
            <a:r>
              <a:rPr lang="ko-KR" altLang="en-US" sz="1600" dirty="0">
                <a:solidFill>
                  <a:schemeClr val="accent3">
                    <a:lumMod val="75000"/>
                  </a:schemeClr>
                </a:solidFill>
              </a:rPr>
              <a:t>정보를 추출하여 </a:t>
            </a:r>
            <a:r>
              <a:rPr lang="en-US" altLang="ko-KR" sz="1600" dirty="0">
                <a:solidFill>
                  <a:schemeClr val="accent3">
                    <a:lumMod val="75000"/>
                  </a:schemeClr>
                </a:solidFill>
              </a:rPr>
              <a:t>DB</a:t>
            </a:r>
            <a:r>
              <a:rPr lang="ko-KR" altLang="en-US" sz="1600" dirty="0">
                <a:solidFill>
                  <a:schemeClr val="accent3">
                    <a:lumMod val="75000"/>
                  </a:schemeClr>
                </a:solidFill>
              </a:rPr>
              <a:t>에 반영한다</a:t>
            </a:r>
            <a:r>
              <a:rPr lang="en-US" altLang="ko-KR" sz="1600" dirty="0">
                <a:solidFill>
                  <a:schemeClr val="accent3">
                    <a:lumMod val="75000"/>
                  </a:schemeClr>
                </a:solidFill>
              </a:rPr>
              <a:t>. (= </a:t>
            </a:r>
            <a:r>
              <a:rPr lang="ko-KR" altLang="en-US" sz="1600" dirty="0">
                <a:solidFill>
                  <a:schemeClr val="accent3">
                    <a:lumMod val="75000"/>
                  </a:schemeClr>
                </a:solidFill>
              </a:rPr>
              <a:t>테이블 생성</a:t>
            </a:r>
            <a:r>
              <a:rPr lang="en-US" altLang="ko-KR" sz="1600" dirty="0">
                <a:solidFill>
                  <a:schemeClr val="accent3">
                    <a:lumMod val="75000"/>
                  </a:schemeClr>
                </a:solidFill>
              </a:rPr>
              <a:t>) </a:t>
            </a:r>
          </a:p>
          <a:p>
            <a:r>
              <a:rPr lang="en-US" altLang="ko-KR" sz="2400" dirty="0"/>
              <a:t>python </a:t>
            </a:r>
            <a:r>
              <a:rPr lang="en-US" altLang="ko-KR" sz="2400" dirty="0" err="1"/>
              <a:t>manage.py</a:t>
            </a:r>
            <a:r>
              <a:rPr lang="en-US" altLang="ko-KR" sz="2400" dirty="0"/>
              <a:t> </a:t>
            </a:r>
            <a:r>
              <a:rPr lang="en-US" altLang="ko-KR" sz="2400" dirty="0" err="1"/>
              <a:t>showmigrations</a:t>
            </a:r>
            <a:r>
              <a:rPr lang="en-US" altLang="ko-KR" sz="2400" dirty="0"/>
              <a:t> (app)</a:t>
            </a:r>
          </a:p>
          <a:p>
            <a:r>
              <a:rPr lang="ko-KR" altLang="en-US" sz="1500" dirty="0">
                <a:solidFill>
                  <a:schemeClr val="accent3">
                    <a:lumMod val="75000"/>
                  </a:schemeClr>
                </a:solidFill>
              </a:rPr>
              <a:t>마이그레이션별 적용 여부를 알 수 있다</a:t>
            </a:r>
            <a:r>
              <a:rPr lang="en-US" altLang="ko-KR" sz="1500" dirty="0">
                <a:solidFill>
                  <a:schemeClr val="accent3">
                    <a:lumMod val="75000"/>
                  </a:schemeClr>
                </a:solidFill>
              </a:rPr>
              <a:t>. </a:t>
            </a:r>
            <a:endParaRPr kumimoji="1" lang="en-US" altLang="ko-KR" sz="15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ED3A149-E168-6144-9734-5E4AE9157CC0}"/>
              </a:ext>
            </a:extLst>
          </p:cNvPr>
          <p:cNvSpPr/>
          <p:nvPr/>
        </p:nvSpPr>
        <p:spPr>
          <a:xfrm>
            <a:off x="7939133" y="5120496"/>
            <a:ext cx="425286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결론</a:t>
            </a:r>
            <a:r>
              <a:rPr lang="en-US" altLang="ko-KR" b="1" dirty="0">
                <a:solidFill>
                  <a:srgbClr val="FF0000"/>
                </a:solidFill>
              </a:rPr>
              <a:t>!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en-US" altLang="ko-KR" b="1" dirty="0" err="1"/>
              <a:t>models.py</a:t>
            </a:r>
            <a:r>
              <a:rPr lang="ko-KR" altLang="en-US" dirty="0"/>
              <a:t>에 변경사항이 생길 때 마다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en-US" altLang="ko-KR" b="1" dirty="0"/>
              <a:t>python </a:t>
            </a:r>
            <a:r>
              <a:rPr lang="en-US" altLang="ko-KR" b="1" dirty="0" err="1"/>
              <a:t>manage.py</a:t>
            </a:r>
            <a:r>
              <a:rPr lang="en-US" altLang="ko-KR" b="1" dirty="0"/>
              <a:t> </a:t>
            </a:r>
            <a:r>
              <a:rPr lang="en-US" altLang="ko-KR" b="1" dirty="0" err="1"/>
              <a:t>makemigrations</a:t>
            </a:r>
            <a:r>
              <a:rPr lang="ko-KR" altLang="en-US" dirty="0"/>
              <a:t>와 </a:t>
            </a:r>
            <a:br>
              <a:rPr lang="en-US" altLang="ko-KR" dirty="0"/>
            </a:br>
            <a:r>
              <a:rPr lang="en-US" altLang="ko-KR" b="1" dirty="0"/>
              <a:t>python </a:t>
            </a:r>
            <a:r>
              <a:rPr lang="en-US" altLang="ko-KR" b="1" dirty="0" err="1"/>
              <a:t>manage.py</a:t>
            </a:r>
            <a:r>
              <a:rPr lang="en-US" altLang="ko-KR" b="1" dirty="0"/>
              <a:t> migrate</a:t>
            </a:r>
            <a:r>
              <a:rPr lang="ko-KR" altLang="en-US" dirty="0" err="1"/>
              <a:t>를</a:t>
            </a:r>
            <a:r>
              <a:rPr lang="ko-KR" altLang="en-US" dirty="0"/>
              <a:t> 해주시면 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9" name="Google Shape;138;p5">
            <a:extLst>
              <a:ext uri="{FF2B5EF4-FFF2-40B4-BE49-F238E27FC236}">
                <a16:creationId xmlns:a16="http://schemas.microsoft.com/office/drawing/2014/main" id="{A06DCD73-3A88-D447-6A50-E4F9324E1B56}"/>
              </a:ext>
            </a:extLst>
          </p:cNvPr>
          <p:cNvSpPr/>
          <p:nvPr/>
        </p:nvSpPr>
        <p:spPr>
          <a:xfrm>
            <a:off x="396256" y="385210"/>
            <a:ext cx="88525" cy="646331"/>
          </a:xfrm>
          <a:prstGeom prst="rect">
            <a:avLst/>
          </a:prstGeom>
          <a:solidFill>
            <a:srgbClr val="FFC000"/>
          </a:solidFill>
          <a:ln w="12700" cap="flat" cmpd="sng">
            <a:solidFill>
              <a:srgbClr val="FFC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140;p5">
            <a:extLst>
              <a:ext uri="{FF2B5EF4-FFF2-40B4-BE49-F238E27FC236}">
                <a16:creationId xmlns:a16="http://schemas.microsoft.com/office/drawing/2014/main" id="{6BEFD5C9-4EB3-C1CA-6E19-AEA1A041510A}"/>
              </a:ext>
            </a:extLst>
          </p:cNvPr>
          <p:cNvSpPr txBox="1"/>
          <p:nvPr/>
        </p:nvSpPr>
        <p:spPr>
          <a:xfrm>
            <a:off x="584056" y="305085"/>
            <a:ext cx="2146952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FFC000"/>
                </a:solidFill>
              </a:rPr>
              <a:t>Django </a:t>
            </a:r>
            <a:r>
              <a:rPr lang="ko-KR" altLang="en-US" sz="2400" b="1" dirty="0">
                <a:solidFill>
                  <a:srgbClr val="FFC000"/>
                </a:solidFill>
              </a:rPr>
              <a:t>심화</a:t>
            </a:r>
            <a:endParaRPr dirty="0">
              <a:solidFill>
                <a:srgbClr val="FFC000"/>
              </a:solidFill>
            </a:endParaRPr>
          </a:p>
        </p:txBody>
      </p:sp>
      <p:sp>
        <p:nvSpPr>
          <p:cNvPr id="11" name="Google Shape;141;p5">
            <a:extLst>
              <a:ext uri="{FF2B5EF4-FFF2-40B4-BE49-F238E27FC236}">
                <a16:creationId xmlns:a16="http://schemas.microsoft.com/office/drawing/2014/main" id="{0C266899-DEA6-2923-12B1-F6D9521E09CE}"/>
              </a:ext>
            </a:extLst>
          </p:cNvPr>
          <p:cNvSpPr txBox="1"/>
          <p:nvPr/>
        </p:nvSpPr>
        <p:spPr>
          <a:xfrm>
            <a:off x="584056" y="766750"/>
            <a:ext cx="1643899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rgbClr val="7F7F7F"/>
                </a:solidFill>
              </a:rPr>
              <a:t>App </a:t>
            </a:r>
            <a:r>
              <a:rPr lang="ko-KR" altLang="en-US" b="1" dirty="0">
                <a:solidFill>
                  <a:srgbClr val="7F7F7F"/>
                </a:solidFill>
              </a:rPr>
              <a:t>생성 </a:t>
            </a:r>
            <a:r>
              <a:rPr lang="en-US" altLang="ko-KR" b="1" dirty="0">
                <a:solidFill>
                  <a:srgbClr val="7F7F7F"/>
                </a:solidFill>
              </a:rPr>
              <a:t>-</a:t>
            </a:r>
            <a:r>
              <a:rPr lang="ko-KR" altLang="en-US" b="1" dirty="0">
                <a:solidFill>
                  <a:srgbClr val="7F7F7F"/>
                </a:solidFill>
              </a:rPr>
              <a:t> </a:t>
            </a:r>
            <a:r>
              <a:rPr lang="en-US" altLang="ko-KR" b="1" dirty="0">
                <a:solidFill>
                  <a:srgbClr val="7F7F7F"/>
                </a:solidFill>
              </a:rPr>
              <a:t>blog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254524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5"/>
          <p:cNvSpPr txBox="1"/>
          <p:nvPr/>
        </p:nvSpPr>
        <p:spPr>
          <a:xfrm>
            <a:off x="396256" y="6365739"/>
            <a:ext cx="1142984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Session </a:t>
            </a:r>
            <a:r>
              <a:rPr lang="en-US" altLang="ko-KR" b="1" dirty="0">
                <a:solidFill>
                  <a:srgbClr val="7F7F7F"/>
                </a:solidFill>
              </a:rPr>
              <a:t>14</a:t>
            </a:r>
            <a:endParaRPr sz="1400" b="1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5"/>
          <p:cNvSpPr txBox="1"/>
          <p:nvPr/>
        </p:nvSpPr>
        <p:spPr>
          <a:xfrm>
            <a:off x="10255829" y="6365739"/>
            <a:ext cx="172034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NE</a:t>
            </a:r>
            <a:r>
              <a:rPr lang="en-US" sz="1400" b="1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T X LIKELION</a:t>
            </a:r>
            <a:endParaRPr sz="1400" b="1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4E4353-5EB3-464D-BCAF-6C342D46349E}"/>
              </a:ext>
            </a:extLst>
          </p:cNvPr>
          <p:cNvSpPr txBox="1"/>
          <p:nvPr/>
        </p:nvSpPr>
        <p:spPr>
          <a:xfrm>
            <a:off x="3978875" y="1801121"/>
            <a:ext cx="7629069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데이터베이스 반영을 위한 마이그레이션 파일들을 저장한다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 err="1"/>
              <a:t>파이썬</a:t>
            </a:r>
            <a:r>
              <a:rPr kumimoji="1" lang="ko-KR" altLang="en-US" dirty="0"/>
              <a:t> 디렉터리를 패키지처럼 사용할 수 있게 도와준다</a:t>
            </a:r>
            <a:r>
              <a:rPr kumimoji="1" lang="en-US" altLang="ko-KR" dirty="0"/>
              <a:t>. 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admin</a:t>
            </a:r>
            <a:r>
              <a:rPr kumimoji="1" lang="ko-KR" altLang="en-US" dirty="0"/>
              <a:t>페이지에 대한 여러 설정을 할 수 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-US" altLang="ko-KR" dirty="0"/>
              <a:t>(</a:t>
            </a:r>
            <a:r>
              <a:rPr kumimoji="1" lang="ko-KR" altLang="en-US" dirty="0" err="1"/>
              <a:t>커스터마이징</a:t>
            </a:r>
            <a:r>
              <a:rPr kumimoji="1" lang="en-US" altLang="ko-KR" dirty="0"/>
              <a:t>)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어플리케이션에 대한 정보가 있는 곳</a:t>
            </a:r>
            <a:r>
              <a:rPr kumimoji="1" lang="en-US" altLang="ko-KR" dirty="0"/>
              <a:t>.</a:t>
            </a:r>
            <a:r>
              <a:rPr kumimoji="1" lang="ko-KR" altLang="en-US" dirty="0"/>
              <a:t> 설정 클래스를 작성할 수 있으며</a:t>
            </a:r>
            <a:r>
              <a:rPr kumimoji="1" lang="en-US" altLang="ko-KR" dirty="0"/>
              <a:t>,</a:t>
            </a:r>
            <a:r>
              <a:rPr kumimoji="1" lang="ko-KR" altLang="en-US" dirty="0"/>
              <a:t> 앱 이름</a:t>
            </a:r>
            <a:r>
              <a:rPr kumimoji="1" lang="en-US" altLang="ko-KR" dirty="0"/>
              <a:t>,</a:t>
            </a:r>
            <a:r>
              <a:rPr kumimoji="1" lang="ko-KR" altLang="en-US" dirty="0"/>
              <a:t> 레이블</a:t>
            </a:r>
            <a:r>
              <a:rPr kumimoji="1" lang="en-US" altLang="ko-KR" dirty="0"/>
              <a:t>,</a:t>
            </a:r>
            <a:r>
              <a:rPr kumimoji="1" lang="ko-KR" altLang="en-US" dirty="0"/>
              <a:t> 별칭</a:t>
            </a:r>
            <a:r>
              <a:rPr kumimoji="1" lang="en-US" altLang="ko-KR" dirty="0"/>
              <a:t>,</a:t>
            </a:r>
            <a:r>
              <a:rPr kumimoji="1" lang="ko-KR" altLang="en-US" dirty="0"/>
              <a:t> 경로 등을 설정할 수 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테이블 관련 사항들을 정의한다</a:t>
            </a:r>
            <a:r>
              <a:rPr kumimoji="1" lang="en-US" altLang="ko-KR" dirty="0"/>
              <a:t>. ORM </a:t>
            </a:r>
            <a:r>
              <a:rPr kumimoji="1" lang="ko-KR" altLang="en-US" dirty="0"/>
              <a:t>기법에 의해 테이블을 클래스로 정의하고 있으므로</a:t>
            </a:r>
            <a:r>
              <a:rPr kumimoji="1" lang="en-US" altLang="ko-KR" dirty="0"/>
              <a:t>, </a:t>
            </a:r>
            <a:r>
              <a:rPr kumimoji="1" lang="ko-KR" altLang="en-US" dirty="0"/>
              <a:t>클래스의 특징인 변수와 메서드도 가질 수 있다</a:t>
            </a:r>
            <a:r>
              <a:rPr kumimoji="1" lang="en-US" altLang="ko-KR" dirty="0"/>
              <a:t>. 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테스트 코드를 작성할 수 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웹 요청을 받아서 최종 응답 데이터를 웹 클라이언트로 반환하는 함수들이 있다</a:t>
            </a:r>
            <a:r>
              <a:rPr kumimoji="1" lang="en-US" altLang="ko-KR" dirty="0"/>
              <a:t>.</a:t>
            </a:r>
            <a:br>
              <a:rPr kumimoji="1" lang="en-US" altLang="ko-KR" dirty="0"/>
            </a:br>
            <a:r>
              <a:rPr kumimoji="1" lang="en-US" altLang="ko-KR" dirty="0"/>
              <a:t>(</a:t>
            </a:r>
            <a:r>
              <a:rPr lang="ko-KR" altLang="en-US" dirty="0"/>
              <a:t>웹 요청을 분석하여 데이터베이스 처리 등 필요한 </a:t>
            </a:r>
            <a:r>
              <a:rPr lang="ko-KR" altLang="en-US" dirty="0" err="1"/>
              <a:t>로직을</a:t>
            </a:r>
            <a:r>
              <a:rPr lang="ko-KR" altLang="en-US" dirty="0"/>
              <a:t> 수행하고</a:t>
            </a:r>
            <a:r>
              <a:rPr lang="en-US" altLang="ko-KR" dirty="0"/>
              <a:t>, </a:t>
            </a:r>
            <a:r>
              <a:rPr lang="ko-KR" altLang="en-US" dirty="0"/>
              <a:t>템플릿을 통해 화면에 표시할 데이터를 만든 후</a:t>
            </a:r>
            <a:r>
              <a:rPr lang="en-US" altLang="ko-KR" dirty="0"/>
              <a:t>, </a:t>
            </a:r>
            <a:r>
              <a:rPr lang="ko-KR" altLang="en-US" dirty="0"/>
              <a:t>만들어진 최종 데이터를 웹클라이언트에게 응답</a:t>
            </a:r>
            <a:r>
              <a:rPr lang="en-US" altLang="ko-KR" dirty="0"/>
              <a:t>)</a:t>
            </a:r>
            <a:r>
              <a:rPr kumimoji="1" lang="en-US" altLang="ko-KR" dirty="0"/>
              <a:t> </a:t>
            </a:r>
          </a:p>
          <a:p>
            <a:endParaRPr kumimoji="1" lang="en-US" altLang="ko-KR" dirty="0"/>
          </a:p>
          <a:p>
            <a:endParaRPr kumimoji="1" lang="en-US" altLang="ko-KR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43BAEC1-98A2-BA4F-8F55-0CB5EAA431D4}"/>
              </a:ext>
            </a:extLst>
          </p:cNvPr>
          <p:cNvSpPr/>
          <p:nvPr/>
        </p:nvSpPr>
        <p:spPr>
          <a:xfrm>
            <a:off x="584056" y="2045726"/>
            <a:ext cx="1643899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R" dirty="0">
                <a:solidFill>
                  <a:schemeClr val="tx1"/>
                </a:solidFill>
              </a:rPr>
              <a:t>app/ </a:t>
            </a:r>
          </a:p>
          <a:p>
            <a:r>
              <a:rPr lang="en" altLang="ko-KR" dirty="0">
                <a:solidFill>
                  <a:schemeClr val="tx1"/>
                </a:solidFill>
              </a:rPr>
              <a:t>    migrations/ </a:t>
            </a:r>
          </a:p>
          <a:p>
            <a:r>
              <a:rPr lang="en" altLang="ko-KR" dirty="0">
                <a:solidFill>
                  <a:schemeClr val="tx1"/>
                </a:solidFill>
              </a:rPr>
              <a:t>            __</a:t>
            </a:r>
            <a:r>
              <a:rPr lang="en" altLang="ko-KR" dirty="0" err="1">
                <a:solidFill>
                  <a:schemeClr val="tx1"/>
                </a:solidFill>
              </a:rPr>
              <a:t>init</a:t>
            </a:r>
            <a:r>
              <a:rPr lang="en" altLang="ko-KR" dirty="0">
                <a:solidFill>
                  <a:schemeClr val="tx1"/>
                </a:solidFill>
              </a:rPr>
              <a:t>__.</a:t>
            </a:r>
            <a:r>
              <a:rPr lang="en" altLang="ko-KR" dirty="0" err="1">
                <a:solidFill>
                  <a:schemeClr val="tx1"/>
                </a:solidFill>
              </a:rPr>
              <a:t>py</a:t>
            </a:r>
            <a:r>
              <a:rPr lang="en" altLang="ko-KR" dirty="0">
                <a:solidFill>
                  <a:schemeClr val="tx1"/>
                </a:solidFill>
              </a:rPr>
              <a:t> </a:t>
            </a:r>
          </a:p>
          <a:p>
            <a:r>
              <a:rPr lang="en" altLang="ko-KR" dirty="0">
                <a:solidFill>
                  <a:schemeClr val="tx1"/>
                </a:solidFill>
              </a:rPr>
              <a:t>    __</a:t>
            </a:r>
            <a:r>
              <a:rPr lang="en" altLang="ko-KR" dirty="0" err="1">
                <a:solidFill>
                  <a:schemeClr val="tx1"/>
                </a:solidFill>
              </a:rPr>
              <a:t>init</a:t>
            </a:r>
            <a:r>
              <a:rPr lang="en" altLang="ko-KR" dirty="0">
                <a:solidFill>
                  <a:schemeClr val="tx1"/>
                </a:solidFill>
              </a:rPr>
              <a:t>__.</a:t>
            </a:r>
            <a:r>
              <a:rPr lang="en" altLang="ko-KR" dirty="0" err="1">
                <a:solidFill>
                  <a:schemeClr val="tx1"/>
                </a:solidFill>
              </a:rPr>
              <a:t>py</a:t>
            </a:r>
            <a:r>
              <a:rPr lang="en" altLang="ko-KR" dirty="0">
                <a:solidFill>
                  <a:schemeClr val="tx1"/>
                </a:solidFill>
              </a:rPr>
              <a:t> </a:t>
            </a:r>
          </a:p>
          <a:p>
            <a:r>
              <a:rPr lang="en" altLang="ko-KR" dirty="0">
                <a:solidFill>
                  <a:schemeClr val="tx1"/>
                </a:solidFill>
              </a:rPr>
              <a:t>    </a:t>
            </a:r>
            <a:r>
              <a:rPr lang="en" altLang="ko-KR" dirty="0" err="1">
                <a:solidFill>
                  <a:schemeClr val="tx1"/>
                </a:solidFill>
              </a:rPr>
              <a:t>admin.py</a:t>
            </a:r>
            <a:r>
              <a:rPr lang="en" altLang="ko-KR" dirty="0">
                <a:solidFill>
                  <a:schemeClr val="tx1"/>
                </a:solidFill>
              </a:rPr>
              <a:t> </a:t>
            </a:r>
          </a:p>
          <a:p>
            <a:r>
              <a:rPr lang="en" altLang="ko-KR" dirty="0">
                <a:solidFill>
                  <a:schemeClr val="tx1"/>
                </a:solidFill>
              </a:rPr>
              <a:t>    </a:t>
            </a:r>
            <a:r>
              <a:rPr lang="en" altLang="ko-KR" dirty="0" err="1">
                <a:solidFill>
                  <a:schemeClr val="tx1"/>
                </a:solidFill>
              </a:rPr>
              <a:t>apps.py</a:t>
            </a:r>
            <a:r>
              <a:rPr lang="en" altLang="ko-KR" dirty="0">
                <a:solidFill>
                  <a:schemeClr val="tx1"/>
                </a:solidFill>
              </a:rPr>
              <a:t> </a:t>
            </a:r>
          </a:p>
          <a:p>
            <a:r>
              <a:rPr lang="en" altLang="ko-KR" dirty="0">
                <a:solidFill>
                  <a:schemeClr val="tx1"/>
                </a:solidFill>
              </a:rPr>
              <a:t>    </a:t>
            </a:r>
            <a:r>
              <a:rPr lang="en" altLang="ko-KR" dirty="0" err="1">
                <a:solidFill>
                  <a:schemeClr val="tx1"/>
                </a:solidFill>
              </a:rPr>
              <a:t>models.py</a:t>
            </a:r>
            <a:r>
              <a:rPr lang="en" altLang="ko-KR" dirty="0">
                <a:solidFill>
                  <a:schemeClr val="tx1"/>
                </a:solidFill>
              </a:rPr>
              <a:t> </a:t>
            </a:r>
          </a:p>
          <a:p>
            <a:r>
              <a:rPr lang="en" altLang="ko-KR" dirty="0">
                <a:solidFill>
                  <a:schemeClr val="tx1"/>
                </a:solidFill>
              </a:rPr>
              <a:t>    </a:t>
            </a:r>
            <a:r>
              <a:rPr lang="en" altLang="ko-KR" dirty="0" err="1">
                <a:solidFill>
                  <a:schemeClr val="tx1"/>
                </a:solidFill>
              </a:rPr>
              <a:t>tests.py</a:t>
            </a:r>
            <a:r>
              <a:rPr lang="en" altLang="ko-KR" dirty="0">
                <a:solidFill>
                  <a:schemeClr val="tx1"/>
                </a:solidFill>
              </a:rPr>
              <a:t> </a:t>
            </a:r>
          </a:p>
          <a:p>
            <a:r>
              <a:rPr lang="en" altLang="ko-KR" dirty="0">
                <a:solidFill>
                  <a:schemeClr val="tx1"/>
                </a:solidFill>
              </a:rPr>
              <a:t>    </a:t>
            </a:r>
            <a:r>
              <a:rPr lang="en" altLang="ko-KR" dirty="0" err="1">
                <a:solidFill>
                  <a:schemeClr val="tx1"/>
                </a:solidFill>
              </a:rPr>
              <a:t>views.py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A6885243-F76E-234E-9C31-6FB99FB062E5}"/>
              </a:ext>
            </a:extLst>
          </p:cNvPr>
          <p:cNvCxnSpPr>
            <a:cxnSpLocks/>
          </p:cNvCxnSpPr>
          <p:nvPr/>
        </p:nvCxnSpPr>
        <p:spPr>
          <a:xfrm flipV="1">
            <a:off x="1922888" y="1946357"/>
            <a:ext cx="2055988" cy="51817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F675B16B-BA32-CE4E-9748-DE6E8DDCB3FA}"/>
              </a:ext>
            </a:extLst>
          </p:cNvPr>
          <p:cNvCxnSpPr>
            <a:cxnSpLocks/>
          </p:cNvCxnSpPr>
          <p:nvPr/>
        </p:nvCxnSpPr>
        <p:spPr>
          <a:xfrm flipV="1">
            <a:off x="2227955" y="2447455"/>
            <a:ext cx="1750921" cy="21270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직선 연결선[R] 15">
            <a:extLst>
              <a:ext uri="{FF2B5EF4-FFF2-40B4-BE49-F238E27FC236}">
                <a16:creationId xmlns:a16="http://schemas.microsoft.com/office/drawing/2014/main" id="{6329DC67-C71B-984D-8E2A-6ABCF95A6B4F}"/>
              </a:ext>
            </a:extLst>
          </p:cNvPr>
          <p:cNvCxnSpPr>
            <a:cxnSpLocks/>
          </p:cNvCxnSpPr>
          <p:nvPr/>
        </p:nvCxnSpPr>
        <p:spPr>
          <a:xfrm flipV="1">
            <a:off x="1785252" y="2447455"/>
            <a:ext cx="2193624" cy="42626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B3DE40B3-BA20-C045-95EB-A5463E9EFCA5}"/>
              </a:ext>
            </a:extLst>
          </p:cNvPr>
          <p:cNvCxnSpPr>
            <a:cxnSpLocks/>
          </p:cNvCxnSpPr>
          <p:nvPr/>
        </p:nvCxnSpPr>
        <p:spPr>
          <a:xfrm flipV="1">
            <a:off x="1691494" y="2866261"/>
            <a:ext cx="2287382" cy="17479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47081DEF-203B-1041-B1C3-36F4A4E38784}"/>
              </a:ext>
            </a:extLst>
          </p:cNvPr>
          <p:cNvCxnSpPr>
            <a:cxnSpLocks/>
          </p:cNvCxnSpPr>
          <p:nvPr/>
        </p:nvCxnSpPr>
        <p:spPr>
          <a:xfrm flipV="1">
            <a:off x="1538960" y="3247154"/>
            <a:ext cx="2439916" cy="4536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4" name="직선 연결선[R] 23">
            <a:extLst>
              <a:ext uri="{FF2B5EF4-FFF2-40B4-BE49-F238E27FC236}">
                <a16:creationId xmlns:a16="http://schemas.microsoft.com/office/drawing/2014/main" id="{427F9A54-64FA-E44E-BEBC-3CE59A20C133}"/>
              </a:ext>
            </a:extLst>
          </p:cNvPr>
          <p:cNvCxnSpPr>
            <a:cxnSpLocks/>
          </p:cNvCxnSpPr>
          <p:nvPr/>
        </p:nvCxnSpPr>
        <p:spPr>
          <a:xfrm>
            <a:off x="1657532" y="3915377"/>
            <a:ext cx="2321342" cy="10259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96C7608F-A73F-E241-8B15-E484BB88659C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1691493" y="3551361"/>
            <a:ext cx="2287382" cy="3426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직선 연결선[R] 26">
            <a:extLst>
              <a:ext uri="{FF2B5EF4-FFF2-40B4-BE49-F238E27FC236}">
                <a16:creationId xmlns:a16="http://schemas.microsoft.com/office/drawing/2014/main" id="{FF6EC9C6-BFA6-D941-809D-F92F6C6DC434}"/>
              </a:ext>
            </a:extLst>
          </p:cNvPr>
          <p:cNvCxnSpPr>
            <a:cxnSpLocks/>
          </p:cNvCxnSpPr>
          <p:nvPr/>
        </p:nvCxnSpPr>
        <p:spPr>
          <a:xfrm>
            <a:off x="1538960" y="3741383"/>
            <a:ext cx="2439914" cy="79544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7" name="Google Shape;138;p5">
            <a:extLst>
              <a:ext uri="{FF2B5EF4-FFF2-40B4-BE49-F238E27FC236}">
                <a16:creationId xmlns:a16="http://schemas.microsoft.com/office/drawing/2014/main" id="{04829390-466E-2A7E-35A7-CB6B15E047CD}"/>
              </a:ext>
            </a:extLst>
          </p:cNvPr>
          <p:cNvSpPr/>
          <p:nvPr/>
        </p:nvSpPr>
        <p:spPr>
          <a:xfrm>
            <a:off x="396256" y="385210"/>
            <a:ext cx="88525" cy="646331"/>
          </a:xfrm>
          <a:prstGeom prst="rect">
            <a:avLst/>
          </a:prstGeom>
          <a:solidFill>
            <a:srgbClr val="FFC000"/>
          </a:solidFill>
          <a:ln w="12700" cap="flat" cmpd="sng">
            <a:solidFill>
              <a:srgbClr val="FFC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" name="Google Shape;140;p5">
            <a:extLst>
              <a:ext uri="{FF2B5EF4-FFF2-40B4-BE49-F238E27FC236}">
                <a16:creationId xmlns:a16="http://schemas.microsoft.com/office/drawing/2014/main" id="{34122250-BB7F-B18D-EA58-ACBF5469A913}"/>
              </a:ext>
            </a:extLst>
          </p:cNvPr>
          <p:cNvSpPr txBox="1"/>
          <p:nvPr/>
        </p:nvSpPr>
        <p:spPr>
          <a:xfrm>
            <a:off x="584056" y="305085"/>
            <a:ext cx="2146952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FFC000"/>
                </a:solidFill>
              </a:rPr>
              <a:t>Django </a:t>
            </a:r>
            <a:r>
              <a:rPr lang="ko-KR" altLang="en-US" sz="2400" b="1" dirty="0">
                <a:solidFill>
                  <a:srgbClr val="FFC000"/>
                </a:solidFill>
              </a:rPr>
              <a:t>심화</a:t>
            </a:r>
            <a:endParaRPr dirty="0">
              <a:solidFill>
                <a:srgbClr val="FFC000"/>
              </a:solidFill>
            </a:endParaRPr>
          </a:p>
        </p:txBody>
      </p:sp>
      <p:sp>
        <p:nvSpPr>
          <p:cNvPr id="19" name="Google Shape;141;p5">
            <a:extLst>
              <a:ext uri="{FF2B5EF4-FFF2-40B4-BE49-F238E27FC236}">
                <a16:creationId xmlns:a16="http://schemas.microsoft.com/office/drawing/2014/main" id="{266C90E9-1DD0-C057-4235-8F62D1D22894}"/>
              </a:ext>
            </a:extLst>
          </p:cNvPr>
          <p:cNvSpPr txBox="1"/>
          <p:nvPr/>
        </p:nvSpPr>
        <p:spPr>
          <a:xfrm>
            <a:off x="584056" y="766750"/>
            <a:ext cx="1643899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dirty="0">
                <a:solidFill>
                  <a:srgbClr val="7F7F7F"/>
                </a:solidFill>
              </a:rPr>
              <a:t>App</a:t>
            </a:r>
            <a:r>
              <a:rPr lang="ko-KR" altLang="en-US" b="1" dirty="0">
                <a:solidFill>
                  <a:srgbClr val="7F7F7F"/>
                </a:solidFill>
              </a:rPr>
              <a:t>의 구조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852638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5"/>
          <p:cNvSpPr/>
          <p:nvPr/>
        </p:nvSpPr>
        <p:spPr>
          <a:xfrm>
            <a:off x="396256" y="385210"/>
            <a:ext cx="88525" cy="646331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0" name="Google Shape;140;p5"/>
          <p:cNvSpPr txBox="1"/>
          <p:nvPr/>
        </p:nvSpPr>
        <p:spPr>
          <a:xfrm>
            <a:off x="584056" y="305085"/>
            <a:ext cx="2146952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dk1"/>
                </a:solidFill>
              </a:rPr>
              <a:t>Django </a:t>
            </a:r>
            <a:r>
              <a:rPr lang="ko-KR" altLang="en-US" sz="2400" b="1" dirty="0">
                <a:solidFill>
                  <a:schemeClr val="dk1"/>
                </a:solidFill>
              </a:rPr>
              <a:t>복습</a:t>
            </a:r>
            <a:endParaRPr dirty="0"/>
          </a:p>
        </p:txBody>
      </p:sp>
      <p:sp>
        <p:nvSpPr>
          <p:cNvPr id="143" name="Google Shape;143;p5"/>
          <p:cNvSpPr txBox="1"/>
          <p:nvPr/>
        </p:nvSpPr>
        <p:spPr>
          <a:xfrm>
            <a:off x="10255829" y="6365739"/>
            <a:ext cx="172034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NE</a:t>
            </a:r>
            <a:r>
              <a:rPr lang="en-US" sz="1400" b="1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T X LIKELION</a:t>
            </a:r>
            <a:endParaRPr sz="1400" b="1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141;p5">
            <a:extLst>
              <a:ext uri="{FF2B5EF4-FFF2-40B4-BE49-F238E27FC236}">
                <a16:creationId xmlns:a16="http://schemas.microsoft.com/office/drawing/2014/main" id="{62123662-547F-5541-AB0B-3471DBD7FFCE}"/>
              </a:ext>
            </a:extLst>
          </p:cNvPr>
          <p:cNvSpPr txBox="1"/>
          <p:nvPr/>
        </p:nvSpPr>
        <p:spPr>
          <a:xfrm>
            <a:off x="584056" y="766750"/>
            <a:ext cx="1305703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rgbClr val="7F7F7F"/>
                </a:solidFill>
              </a:rPr>
              <a:t>MTV </a:t>
            </a:r>
            <a:r>
              <a:rPr lang="en-US" b="1" dirty="0" err="1">
                <a:solidFill>
                  <a:srgbClr val="7F7F7F"/>
                </a:solidFill>
              </a:rPr>
              <a:t>패턴</a:t>
            </a:r>
            <a:endParaRPr dirty="0"/>
          </a:p>
        </p:txBody>
      </p:sp>
      <p:sp>
        <p:nvSpPr>
          <p:cNvPr id="7" name="Google Shape;142;p5">
            <a:extLst>
              <a:ext uri="{FF2B5EF4-FFF2-40B4-BE49-F238E27FC236}">
                <a16:creationId xmlns:a16="http://schemas.microsoft.com/office/drawing/2014/main" id="{E59B7550-7CA1-A749-8D51-B6A583ADD09A}"/>
              </a:ext>
            </a:extLst>
          </p:cNvPr>
          <p:cNvSpPr txBox="1"/>
          <p:nvPr/>
        </p:nvSpPr>
        <p:spPr>
          <a:xfrm>
            <a:off x="396256" y="6365739"/>
            <a:ext cx="1142984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Session </a:t>
            </a:r>
            <a:r>
              <a:rPr lang="en-US" altLang="ko-KR" b="1" dirty="0">
                <a:solidFill>
                  <a:srgbClr val="7F7F7F"/>
                </a:solidFill>
              </a:rPr>
              <a:t>14</a:t>
            </a:r>
            <a:endParaRPr sz="1400" b="1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30A99D9-D9E5-C449-8EB2-29305A3DD5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1008" y="1278465"/>
            <a:ext cx="7015162" cy="4301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0439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5"/>
          <p:cNvSpPr/>
          <p:nvPr/>
        </p:nvSpPr>
        <p:spPr>
          <a:xfrm>
            <a:off x="396256" y="385210"/>
            <a:ext cx="88525" cy="646331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0" name="Google Shape;140;p5"/>
          <p:cNvSpPr txBox="1"/>
          <p:nvPr/>
        </p:nvSpPr>
        <p:spPr>
          <a:xfrm>
            <a:off x="584056" y="305085"/>
            <a:ext cx="2146952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dk1"/>
                </a:solidFill>
              </a:rPr>
              <a:t>Django </a:t>
            </a:r>
            <a:r>
              <a:rPr lang="ko-KR" altLang="en-US" sz="2400" b="1" dirty="0">
                <a:solidFill>
                  <a:schemeClr val="dk1"/>
                </a:solidFill>
              </a:rPr>
              <a:t>복습</a:t>
            </a:r>
            <a:endParaRPr dirty="0"/>
          </a:p>
        </p:txBody>
      </p:sp>
      <p:sp>
        <p:nvSpPr>
          <p:cNvPr id="143" name="Google Shape;143;p5"/>
          <p:cNvSpPr txBox="1"/>
          <p:nvPr/>
        </p:nvSpPr>
        <p:spPr>
          <a:xfrm>
            <a:off x="10255829" y="6365739"/>
            <a:ext cx="172034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NE</a:t>
            </a:r>
            <a:r>
              <a:rPr lang="en-US" sz="1400" b="1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T X LIKELION</a:t>
            </a:r>
            <a:endParaRPr sz="1400" b="1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141;p5">
            <a:extLst>
              <a:ext uri="{FF2B5EF4-FFF2-40B4-BE49-F238E27FC236}">
                <a16:creationId xmlns:a16="http://schemas.microsoft.com/office/drawing/2014/main" id="{62123662-547F-5541-AB0B-3471DBD7FFCE}"/>
              </a:ext>
            </a:extLst>
          </p:cNvPr>
          <p:cNvSpPr txBox="1"/>
          <p:nvPr/>
        </p:nvSpPr>
        <p:spPr>
          <a:xfrm>
            <a:off x="584056" y="766750"/>
            <a:ext cx="1759094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7F7F7F"/>
                </a:solidFill>
              </a:rPr>
              <a:t>MTV </a:t>
            </a:r>
            <a:r>
              <a:rPr lang="en-US" b="1" dirty="0" err="1">
                <a:solidFill>
                  <a:srgbClr val="7F7F7F"/>
                </a:solidFill>
              </a:rPr>
              <a:t>패턴</a:t>
            </a:r>
            <a:r>
              <a:rPr lang="ko-KR" altLang="en-US" b="1" dirty="0">
                <a:solidFill>
                  <a:srgbClr val="7F7F7F"/>
                </a:solidFill>
              </a:rPr>
              <a:t>의 장점</a:t>
            </a:r>
            <a:endParaRPr dirty="0"/>
          </a:p>
        </p:txBody>
      </p:sp>
      <p:sp>
        <p:nvSpPr>
          <p:cNvPr id="7" name="Google Shape;142;p5">
            <a:extLst>
              <a:ext uri="{FF2B5EF4-FFF2-40B4-BE49-F238E27FC236}">
                <a16:creationId xmlns:a16="http://schemas.microsoft.com/office/drawing/2014/main" id="{E59B7550-7CA1-A749-8D51-B6A583ADD09A}"/>
              </a:ext>
            </a:extLst>
          </p:cNvPr>
          <p:cNvSpPr txBox="1"/>
          <p:nvPr/>
        </p:nvSpPr>
        <p:spPr>
          <a:xfrm>
            <a:off x="396256" y="6365739"/>
            <a:ext cx="1142984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Session </a:t>
            </a:r>
            <a:r>
              <a:rPr lang="en-US" altLang="ko-KR" b="1" dirty="0">
                <a:solidFill>
                  <a:srgbClr val="7F7F7F"/>
                </a:solidFill>
              </a:rPr>
              <a:t>14</a:t>
            </a:r>
            <a:endParaRPr sz="1400" b="1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E7779A-7657-1383-614F-539EF5F17800}"/>
              </a:ext>
            </a:extLst>
          </p:cNvPr>
          <p:cNvSpPr txBox="1"/>
          <p:nvPr/>
        </p:nvSpPr>
        <p:spPr>
          <a:xfrm>
            <a:off x="1539240" y="1715170"/>
            <a:ext cx="10436932" cy="2337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latinLnBrk="1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  <a:latin typeface="Noto Sans KR"/>
              </a:rPr>
              <a:t>- </a:t>
            </a:r>
            <a:r>
              <a:rPr lang="ko-KR" altLang="en-US" sz="2500" b="1" i="0" dirty="0">
                <a:solidFill>
                  <a:schemeClr val="tx1"/>
                </a:solidFill>
                <a:effectLst/>
                <a:latin typeface="Noto Sans KR"/>
              </a:rPr>
              <a:t>관심사에 따라 코드가 분리되어 가독성이 높아진다</a:t>
            </a:r>
            <a:r>
              <a:rPr lang="en-US" altLang="ko-KR" sz="2500" b="1" i="0" dirty="0">
                <a:solidFill>
                  <a:schemeClr val="tx1"/>
                </a:solidFill>
                <a:effectLst/>
                <a:latin typeface="Noto Sans KR"/>
              </a:rPr>
              <a:t>.</a:t>
            </a:r>
          </a:p>
          <a:p>
            <a:pPr algn="l" latinLnBrk="1">
              <a:lnSpc>
                <a:spcPct val="150000"/>
              </a:lnSpc>
            </a:pPr>
            <a:r>
              <a:rPr lang="en-US" altLang="ko-KR" sz="2500" b="1" i="0" dirty="0">
                <a:solidFill>
                  <a:schemeClr val="tx1"/>
                </a:solidFill>
                <a:effectLst/>
                <a:latin typeface="Noto Sans KR"/>
              </a:rPr>
              <a:t>- Model, View, Template </a:t>
            </a:r>
            <a:r>
              <a:rPr lang="ko-KR" altLang="en-US" sz="2500" b="1" i="0" dirty="0">
                <a:solidFill>
                  <a:schemeClr val="tx1"/>
                </a:solidFill>
                <a:effectLst/>
                <a:latin typeface="Noto Sans KR"/>
              </a:rPr>
              <a:t>간의 독립성을 유지할 수 있다</a:t>
            </a:r>
            <a:r>
              <a:rPr lang="en-US" altLang="ko-KR" sz="2500" b="1" i="0" dirty="0">
                <a:solidFill>
                  <a:schemeClr val="tx1"/>
                </a:solidFill>
                <a:effectLst/>
                <a:latin typeface="Noto Sans KR"/>
              </a:rPr>
              <a:t>. </a:t>
            </a:r>
          </a:p>
          <a:p>
            <a:pPr algn="l" latinLnBrk="1">
              <a:lnSpc>
                <a:spcPct val="150000"/>
              </a:lnSpc>
            </a:pPr>
            <a:r>
              <a:rPr lang="en-US" altLang="ko-KR" sz="2500" b="1" i="0" dirty="0">
                <a:solidFill>
                  <a:schemeClr val="tx1"/>
                </a:solidFill>
                <a:effectLst/>
                <a:latin typeface="Noto Sans KR"/>
              </a:rPr>
              <a:t>- </a:t>
            </a:r>
            <a:r>
              <a:rPr lang="ko-KR" altLang="en-US" sz="2500" b="1" i="0" dirty="0">
                <a:solidFill>
                  <a:schemeClr val="tx1"/>
                </a:solidFill>
                <a:effectLst/>
                <a:latin typeface="Noto Sans KR"/>
              </a:rPr>
              <a:t>모듈 간의 결합도 </a:t>
            </a:r>
            <a:r>
              <a:rPr lang="ko-KR" altLang="en-US" sz="2500" b="1" i="0" dirty="0" err="1">
                <a:solidFill>
                  <a:schemeClr val="tx1"/>
                </a:solidFill>
                <a:effectLst/>
                <a:latin typeface="Noto Sans KR"/>
              </a:rPr>
              <a:t>느슨해지므로</a:t>
            </a:r>
            <a:r>
              <a:rPr lang="ko-KR" altLang="en-US" sz="2500" b="1" i="0" dirty="0">
                <a:solidFill>
                  <a:schemeClr val="tx1"/>
                </a:solidFill>
                <a:effectLst/>
                <a:latin typeface="Noto Sans KR"/>
              </a:rPr>
              <a:t> 변경 사항의 범위가 줄어든다</a:t>
            </a:r>
            <a:r>
              <a:rPr lang="en-US" altLang="ko-KR" sz="2500" b="1" i="0" dirty="0">
                <a:solidFill>
                  <a:schemeClr val="tx1"/>
                </a:solidFill>
                <a:effectLst/>
                <a:latin typeface="Noto Sans KR"/>
              </a:rPr>
              <a:t>.</a:t>
            </a:r>
          </a:p>
          <a:p>
            <a:pPr algn="l" latinLnBrk="1">
              <a:lnSpc>
                <a:spcPct val="150000"/>
              </a:lnSpc>
            </a:pPr>
            <a:r>
              <a:rPr lang="en-US" altLang="ko-KR" sz="2500" b="1" i="0" dirty="0">
                <a:solidFill>
                  <a:schemeClr val="tx1"/>
                </a:solidFill>
                <a:effectLst/>
                <a:latin typeface="Noto Sans KR"/>
              </a:rPr>
              <a:t>- </a:t>
            </a:r>
            <a:r>
              <a:rPr lang="ko-KR" altLang="en-US" sz="2500" b="1" i="0" dirty="0">
                <a:solidFill>
                  <a:schemeClr val="tx1"/>
                </a:solidFill>
                <a:effectLst/>
                <a:latin typeface="Noto Sans KR"/>
              </a:rPr>
              <a:t>화면 디자이너</a:t>
            </a:r>
            <a:r>
              <a:rPr lang="en-US" altLang="ko-KR" sz="2500" b="1" i="0" dirty="0">
                <a:solidFill>
                  <a:schemeClr val="tx1"/>
                </a:solidFill>
                <a:effectLst/>
                <a:latin typeface="Noto Sans KR"/>
              </a:rPr>
              <a:t>, DB </a:t>
            </a:r>
            <a:r>
              <a:rPr lang="ko-KR" altLang="en-US" sz="2500" b="1" i="0" dirty="0">
                <a:solidFill>
                  <a:schemeClr val="tx1"/>
                </a:solidFill>
                <a:effectLst/>
                <a:latin typeface="Noto Sans KR"/>
              </a:rPr>
              <a:t>개발자</a:t>
            </a:r>
            <a:r>
              <a:rPr lang="en-US" altLang="ko-KR" sz="2500" b="1" i="0" dirty="0">
                <a:solidFill>
                  <a:schemeClr val="tx1"/>
                </a:solidFill>
                <a:effectLst/>
                <a:latin typeface="Noto Sans KR"/>
              </a:rPr>
              <a:t>, </a:t>
            </a:r>
            <a:r>
              <a:rPr lang="ko-KR" altLang="en-US" sz="2500" b="1" dirty="0">
                <a:solidFill>
                  <a:schemeClr val="tx1"/>
                </a:solidFill>
                <a:latin typeface="Noto Sans KR"/>
              </a:rPr>
              <a:t> </a:t>
            </a:r>
            <a:r>
              <a:rPr lang="en-US" altLang="ko-KR" sz="2500" b="1" dirty="0">
                <a:solidFill>
                  <a:schemeClr val="tx1"/>
                </a:solidFill>
                <a:latin typeface="Noto Sans KR"/>
              </a:rPr>
              <a:t>SW </a:t>
            </a:r>
            <a:r>
              <a:rPr lang="ko-KR" altLang="en-US" sz="2500" b="1" i="0" dirty="0">
                <a:solidFill>
                  <a:schemeClr val="tx1"/>
                </a:solidFill>
                <a:effectLst/>
                <a:latin typeface="Noto Sans KR"/>
              </a:rPr>
              <a:t>개발자 간의 협업이 쉬워진다</a:t>
            </a:r>
            <a:r>
              <a:rPr lang="en-US" altLang="ko-KR" sz="2500" b="1" i="0" dirty="0">
                <a:solidFill>
                  <a:schemeClr val="tx1"/>
                </a:solidFill>
                <a:effectLst/>
                <a:latin typeface="Noto Sans KR"/>
              </a:rPr>
              <a:t>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C5D866E-445E-2520-68C7-D492229A0BD4}"/>
              </a:ext>
            </a:extLst>
          </p:cNvPr>
          <p:cNvSpPr txBox="1"/>
          <p:nvPr/>
        </p:nvSpPr>
        <p:spPr>
          <a:xfrm>
            <a:off x="1657532" y="4647572"/>
            <a:ext cx="82867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/>
              <a:t>= </a:t>
            </a:r>
            <a:r>
              <a:rPr lang="ko-KR" altLang="en-US" sz="4000" b="1" dirty="0"/>
              <a:t>그냥 하시면 됩니다</a:t>
            </a:r>
            <a:r>
              <a:rPr lang="en-US" altLang="ko-KR" sz="4000" b="1" dirty="0"/>
              <a:t>. </a:t>
            </a:r>
            <a:endParaRPr lang="ko-KR" alt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7776930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5"/>
          <p:cNvSpPr/>
          <p:nvPr/>
        </p:nvSpPr>
        <p:spPr>
          <a:xfrm>
            <a:off x="396256" y="385210"/>
            <a:ext cx="88525" cy="646331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0" name="Google Shape;140;p5"/>
          <p:cNvSpPr txBox="1"/>
          <p:nvPr/>
        </p:nvSpPr>
        <p:spPr>
          <a:xfrm>
            <a:off x="584056" y="305085"/>
            <a:ext cx="2146952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dk1"/>
                </a:solidFill>
              </a:rPr>
              <a:t>Django </a:t>
            </a:r>
            <a:r>
              <a:rPr lang="ko-KR" altLang="en-US" sz="2400" b="1" dirty="0">
                <a:solidFill>
                  <a:schemeClr val="dk1"/>
                </a:solidFill>
              </a:rPr>
              <a:t>복습</a:t>
            </a:r>
            <a:endParaRPr dirty="0"/>
          </a:p>
        </p:txBody>
      </p:sp>
      <p:sp>
        <p:nvSpPr>
          <p:cNvPr id="143" name="Google Shape;143;p5"/>
          <p:cNvSpPr txBox="1"/>
          <p:nvPr/>
        </p:nvSpPr>
        <p:spPr>
          <a:xfrm>
            <a:off x="10255829" y="6365739"/>
            <a:ext cx="172034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NE</a:t>
            </a:r>
            <a:r>
              <a:rPr lang="en-US" sz="1400" b="1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T X LIKELION</a:t>
            </a:r>
            <a:endParaRPr sz="1400" b="1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141;p5">
            <a:extLst>
              <a:ext uri="{FF2B5EF4-FFF2-40B4-BE49-F238E27FC236}">
                <a16:creationId xmlns:a16="http://schemas.microsoft.com/office/drawing/2014/main" id="{62123662-547F-5541-AB0B-3471DBD7FFCE}"/>
              </a:ext>
            </a:extLst>
          </p:cNvPr>
          <p:cNvSpPr txBox="1"/>
          <p:nvPr/>
        </p:nvSpPr>
        <p:spPr>
          <a:xfrm>
            <a:off x="584056" y="766750"/>
            <a:ext cx="1879744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rgbClr val="7F7F7F"/>
                </a:solidFill>
              </a:rPr>
              <a:t>Django</a:t>
            </a:r>
            <a:r>
              <a:rPr lang="ko-KR" altLang="en-US" b="1" dirty="0">
                <a:solidFill>
                  <a:srgbClr val="7F7F7F"/>
                </a:solidFill>
              </a:rPr>
              <a:t>의 동작</a:t>
            </a:r>
            <a:r>
              <a:rPr lang="en-US" altLang="ko-KR" b="1" dirty="0">
                <a:solidFill>
                  <a:srgbClr val="7F7F7F"/>
                </a:solidFill>
              </a:rPr>
              <a:t> </a:t>
            </a:r>
            <a:r>
              <a:rPr lang="ko-KR" altLang="en-US" b="1" dirty="0">
                <a:solidFill>
                  <a:srgbClr val="7F7F7F"/>
                </a:solidFill>
              </a:rPr>
              <a:t>과정</a:t>
            </a:r>
            <a:endParaRPr dirty="0"/>
          </a:p>
        </p:txBody>
      </p:sp>
      <p:sp>
        <p:nvSpPr>
          <p:cNvPr id="7" name="Google Shape;142;p5">
            <a:extLst>
              <a:ext uri="{FF2B5EF4-FFF2-40B4-BE49-F238E27FC236}">
                <a16:creationId xmlns:a16="http://schemas.microsoft.com/office/drawing/2014/main" id="{C33B9BCF-6802-5D47-8591-EE1D7231E166}"/>
              </a:ext>
            </a:extLst>
          </p:cNvPr>
          <p:cNvSpPr txBox="1"/>
          <p:nvPr/>
        </p:nvSpPr>
        <p:spPr>
          <a:xfrm>
            <a:off x="396256" y="6365739"/>
            <a:ext cx="1142984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Session </a:t>
            </a:r>
            <a:r>
              <a:rPr lang="en-US" altLang="ko-KR" b="1" dirty="0">
                <a:solidFill>
                  <a:srgbClr val="7F7F7F"/>
                </a:solidFill>
              </a:rPr>
              <a:t>14</a:t>
            </a:r>
            <a:endParaRPr sz="1400" b="1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63D5ABD-DE83-1D4F-BE2B-294F5E0305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3800" y="1377950"/>
            <a:ext cx="7264400" cy="410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8248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5"/>
          <p:cNvSpPr/>
          <p:nvPr/>
        </p:nvSpPr>
        <p:spPr>
          <a:xfrm>
            <a:off x="396256" y="385210"/>
            <a:ext cx="88525" cy="646331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0" name="Google Shape;140;p5"/>
          <p:cNvSpPr txBox="1"/>
          <p:nvPr/>
        </p:nvSpPr>
        <p:spPr>
          <a:xfrm>
            <a:off x="584056" y="305085"/>
            <a:ext cx="2146952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dk1"/>
                </a:solidFill>
              </a:rPr>
              <a:t>Django </a:t>
            </a:r>
            <a:r>
              <a:rPr lang="ko-KR" altLang="en-US" sz="2400" b="1" dirty="0">
                <a:solidFill>
                  <a:schemeClr val="dk1"/>
                </a:solidFill>
              </a:rPr>
              <a:t>복습 </a:t>
            </a:r>
            <a:endParaRPr dirty="0"/>
          </a:p>
        </p:txBody>
      </p:sp>
      <p:sp>
        <p:nvSpPr>
          <p:cNvPr id="142" name="Google Shape;142;p5"/>
          <p:cNvSpPr txBox="1"/>
          <p:nvPr/>
        </p:nvSpPr>
        <p:spPr>
          <a:xfrm>
            <a:off x="396256" y="6365739"/>
            <a:ext cx="1142984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Session </a:t>
            </a:r>
            <a:r>
              <a:rPr lang="en-US" altLang="ko-KR" b="1" dirty="0">
                <a:solidFill>
                  <a:srgbClr val="7F7F7F"/>
                </a:solidFill>
              </a:rPr>
              <a:t>14</a:t>
            </a:r>
            <a:endParaRPr sz="1400" b="1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5"/>
          <p:cNvSpPr txBox="1"/>
          <p:nvPr/>
        </p:nvSpPr>
        <p:spPr>
          <a:xfrm>
            <a:off x="10255829" y="6365739"/>
            <a:ext cx="172034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NE</a:t>
            </a:r>
            <a:r>
              <a:rPr lang="en-US" sz="1400" b="1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T X LIKELION</a:t>
            </a:r>
            <a:endParaRPr sz="1400" b="1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141;p5">
            <a:extLst>
              <a:ext uri="{FF2B5EF4-FFF2-40B4-BE49-F238E27FC236}">
                <a16:creationId xmlns:a16="http://schemas.microsoft.com/office/drawing/2014/main" id="{62123662-547F-5541-AB0B-3471DBD7FFCE}"/>
              </a:ext>
            </a:extLst>
          </p:cNvPr>
          <p:cNvSpPr txBox="1"/>
          <p:nvPr/>
        </p:nvSpPr>
        <p:spPr>
          <a:xfrm>
            <a:off x="584056" y="766750"/>
            <a:ext cx="1643899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rgbClr val="7F7F7F"/>
                </a:solidFill>
              </a:rPr>
              <a:t>ORM</a:t>
            </a:r>
            <a:endParaRPr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ED3A149-E168-6144-9734-5E4AE9157CC0}"/>
              </a:ext>
            </a:extLst>
          </p:cNvPr>
          <p:cNvSpPr/>
          <p:nvPr/>
        </p:nvSpPr>
        <p:spPr>
          <a:xfrm>
            <a:off x="1256506" y="2696923"/>
            <a:ext cx="10113336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500" dirty="0"/>
              <a:t>Django</a:t>
            </a:r>
            <a:r>
              <a:rPr lang="ko-KR" altLang="en-US" sz="1500" dirty="0"/>
              <a:t>의 </a:t>
            </a:r>
            <a:r>
              <a:rPr lang="en" altLang="ko-KR" sz="1500" dirty="0"/>
              <a:t>DB</a:t>
            </a:r>
            <a:r>
              <a:rPr lang="ko-KR" altLang="en-US" sz="1500" dirty="0"/>
              <a:t>처리는 </a:t>
            </a:r>
            <a:r>
              <a:rPr lang="en" altLang="ko-KR" sz="1500" b="1" dirty="0"/>
              <a:t>ORM(Object Relational Mapping)</a:t>
            </a:r>
            <a:r>
              <a:rPr lang="ko-KR" altLang="en-US" sz="1500" b="1" dirty="0"/>
              <a:t>기법</a:t>
            </a:r>
            <a:r>
              <a:rPr lang="ko-KR" altLang="en-US" sz="1500" dirty="0"/>
              <a:t>을 사용한다</a:t>
            </a:r>
            <a:r>
              <a:rPr lang="en-US" altLang="ko-KR" sz="1500" dirty="0"/>
              <a:t>.</a:t>
            </a:r>
            <a:r>
              <a:rPr lang="ko-KR" altLang="en-US" sz="1500" dirty="0"/>
              <a:t> </a:t>
            </a:r>
            <a:endParaRPr lang="en-US" altLang="ko-KR" sz="1500" dirty="0"/>
          </a:p>
          <a:p>
            <a:r>
              <a:rPr lang="ko-KR" altLang="en-US" sz="1500" b="1" dirty="0">
                <a:solidFill>
                  <a:schemeClr val="accent3">
                    <a:lumMod val="75000"/>
                  </a:schemeClr>
                </a:solidFill>
              </a:rPr>
              <a:t>객체</a:t>
            </a:r>
            <a:r>
              <a:rPr lang="en-US" altLang="ko-KR" sz="1500" b="1" dirty="0">
                <a:solidFill>
                  <a:schemeClr val="accent3">
                    <a:lumMod val="75000"/>
                  </a:schemeClr>
                </a:solidFill>
              </a:rPr>
              <a:t>(Object)</a:t>
            </a:r>
            <a:r>
              <a:rPr lang="ko-KR" altLang="en-US" sz="1500" dirty="0">
                <a:solidFill>
                  <a:schemeClr val="accent3">
                    <a:lumMod val="75000"/>
                  </a:schemeClr>
                </a:solidFill>
              </a:rPr>
              <a:t>와 </a:t>
            </a:r>
            <a:r>
              <a:rPr lang="ko-KR" altLang="en-US" sz="1500" b="1" dirty="0">
                <a:solidFill>
                  <a:schemeClr val="accent3">
                    <a:lumMod val="75000"/>
                  </a:schemeClr>
                </a:solidFill>
              </a:rPr>
              <a:t>관계형 데이터베이스</a:t>
            </a:r>
            <a:r>
              <a:rPr lang="en-US" altLang="ko-KR" sz="1500" b="1" dirty="0">
                <a:solidFill>
                  <a:schemeClr val="accent3">
                    <a:lumMod val="75000"/>
                  </a:schemeClr>
                </a:solidFill>
              </a:rPr>
              <a:t>(Relational)</a:t>
            </a:r>
            <a:r>
              <a:rPr lang="ko-KR" altLang="en-US" sz="1500" dirty="0" err="1">
                <a:solidFill>
                  <a:schemeClr val="accent3">
                    <a:lumMod val="75000"/>
                  </a:schemeClr>
                </a:solidFill>
              </a:rPr>
              <a:t>를</a:t>
            </a:r>
            <a:r>
              <a:rPr lang="ko-KR" altLang="en-US" sz="1500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ko-KR" altLang="en-US" sz="1500" b="1" dirty="0">
                <a:solidFill>
                  <a:schemeClr val="accent3">
                    <a:lumMod val="75000"/>
                  </a:schemeClr>
                </a:solidFill>
              </a:rPr>
              <a:t>연결</a:t>
            </a:r>
            <a:r>
              <a:rPr lang="en-US" altLang="ko-KR" sz="1500" b="1" dirty="0">
                <a:solidFill>
                  <a:schemeClr val="accent3">
                    <a:lumMod val="75000"/>
                  </a:schemeClr>
                </a:solidFill>
              </a:rPr>
              <a:t>(Mapping)</a:t>
            </a:r>
            <a:r>
              <a:rPr lang="ko-KR" altLang="en-US" sz="1500" dirty="0">
                <a:solidFill>
                  <a:schemeClr val="accent3">
                    <a:lumMod val="75000"/>
                  </a:schemeClr>
                </a:solidFill>
              </a:rPr>
              <a:t>해준다</a:t>
            </a:r>
            <a:r>
              <a:rPr lang="en-US" altLang="ko-KR" sz="1500" dirty="0">
                <a:solidFill>
                  <a:schemeClr val="accent3">
                    <a:lumMod val="75000"/>
                  </a:schemeClr>
                </a:solidFill>
              </a:rPr>
              <a:t>.</a:t>
            </a:r>
          </a:p>
          <a:p>
            <a:r>
              <a:rPr lang="en-US" altLang="ko-KR" sz="1500" dirty="0">
                <a:solidFill>
                  <a:schemeClr val="accent3">
                    <a:lumMod val="75000"/>
                  </a:schemeClr>
                </a:solidFill>
              </a:rPr>
              <a:t>=</a:t>
            </a:r>
            <a:r>
              <a:rPr lang="ko-KR" altLang="en-US" sz="1500" dirty="0">
                <a:solidFill>
                  <a:schemeClr val="accent3">
                    <a:lumMod val="75000"/>
                  </a:schemeClr>
                </a:solidFill>
              </a:rPr>
              <a:t>데이터베이스와 객체 지향 프로그래밍 언어</a:t>
            </a:r>
            <a:r>
              <a:rPr lang="en-US" altLang="ko-KR" sz="1500" dirty="0">
                <a:solidFill>
                  <a:schemeClr val="accent3">
                    <a:lumMod val="75000"/>
                  </a:schemeClr>
                </a:solidFill>
              </a:rPr>
              <a:t>(Python, Java)</a:t>
            </a:r>
            <a:r>
              <a:rPr lang="ko-KR" altLang="en-US" sz="1500" dirty="0">
                <a:solidFill>
                  <a:schemeClr val="accent3">
                    <a:lumMod val="75000"/>
                  </a:schemeClr>
                </a:solidFill>
              </a:rPr>
              <a:t>간의 호환되지 않는 데이터를 변환 및 연결하는 기법 </a:t>
            </a:r>
            <a:endParaRPr lang="en-US" altLang="ko-KR" sz="1500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altLang="ko-KR" sz="1500" dirty="0">
              <a:solidFill>
                <a:schemeClr val="tx1"/>
              </a:solidFill>
            </a:endParaRPr>
          </a:p>
          <a:p>
            <a:r>
              <a:rPr lang="en-US" altLang="ko-KR" sz="1500" dirty="0">
                <a:solidFill>
                  <a:schemeClr val="tx1"/>
                </a:solidFill>
              </a:rPr>
              <a:t>Model</a:t>
            </a:r>
            <a:r>
              <a:rPr lang="ko-KR" altLang="en-US" sz="1500" dirty="0">
                <a:solidFill>
                  <a:schemeClr val="tx1"/>
                </a:solidFill>
              </a:rPr>
              <a:t>이란</a:t>
            </a:r>
            <a:r>
              <a:rPr lang="en-US" altLang="ko-KR" sz="1500" dirty="0">
                <a:solidFill>
                  <a:schemeClr val="tx1"/>
                </a:solidFill>
              </a:rPr>
              <a:t>,</a:t>
            </a:r>
            <a:r>
              <a:rPr lang="ko-KR" altLang="en-US" sz="1500" dirty="0">
                <a:solidFill>
                  <a:schemeClr val="tx1"/>
                </a:solidFill>
              </a:rPr>
              <a:t> 테이블을 정의하는 장고의 클래스를 의미하며</a:t>
            </a:r>
            <a:r>
              <a:rPr lang="en-US" altLang="ko-KR" sz="1500" dirty="0">
                <a:solidFill>
                  <a:schemeClr val="tx1"/>
                </a:solidFill>
              </a:rPr>
              <a:t>,</a:t>
            </a:r>
            <a:r>
              <a:rPr lang="ko-KR" altLang="en-US" sz="1500" dirty="0">
                <a:solidFill>
                  <a:schemeClr val="tx1"/>
                </a:solidFill>
              </a:rPr>
              <a:t> </a:t>
            </a:r>
            <a:r>
              <a:rPr lang="en-US" altLang="ko-KR" sz="1500" dirty="0" err="1">
                <a:solidFill>
                  <a:schemeClr val="tx1"/>
                </a:solidFill>
              </a:rPr>
              <a:t>models.py</a:t>
            </a:r>
            <a:r>
              <a:rPr lang="en-US" altLang="ko-KR" sz="1500" dirty="0">
                <a:solidFill>
                  <a:schemeClr val="tx1"/>
                </a:solidFill>
              </a:rPr>
              <a:t> </a:t>
            </a:r>
            <a:r>
              <a:rPr lang="ko-KR" altLang="en-US" sz="1500" dirty="0">
                <a:solidFill>
                  <a:schemeClr val="tx1"/>
                </a:solidFill>
              </a:rPr>
              <a:t>파일에 테이블 관련 사항들을 정의한다</a:t>
            </a:r>
            <a:r>
              <a:rPr lang="en-US" altLang="ko-KR" sz="1500" dirty="0">
                <a:solidFill>
                  <a:schemeClr val="tx1"/>
                </a:solidFill>
              </a:rPr>
              <a:t>.</a:t>
            </a:r>
          </a:p>
          <a:p>
            <a:endParaRPr lang="en-US" altLang="ko-KR" sz="1500" dirty="0">
              <a:solidFill>
                <a:schemeClr val="tx1"/>
              </a:solidFill>
            </a:endParaRPr>
          </a:p>
          <a:p>
            <a:r>
              <a:rPr lang="en-US" altLang="ko-KR" sz="1500" dirty="0"/>
              <a:t>ORM</a:t>
            </a:r>
            <a:r>
              <a:rPr lang="ko-KR" altLang="en-US" sz="1500" dirty="0"/>
              <a:t> 방식을 기반으로 테이블을 클래스로 매핑해서 테이블에 대한 </a:t>
            </a:r>
            <a:r>
              <a:rPr lang="en" altLang="ko-KR" sz="1500" dirty="0"/>
              <a:t>CRUD </a:t>
            </a:r>
            <a:r>
              <a:rPr lang="ko-KR" altLang="en-US" sz="1500" dirty="0"/>
              <a:t>기능을 클래스 객체에 대해 수행하면</a:t>
            </a:r>
            <a:r>
              <a:rPr lang="en-US" altLang="ko-KR" sz="1500" dirty="0"/>
              <a:t>,</a:t>
            </a:r>
            <a:r>
              <a:rPr lang="ko-KR" altLang="en-US" sz="1500" dirty="0"/>
              <a:t> </a:t>
            </a:r>
            <a:endParaRPr lang="en-US" altLang="ko-KR" sz="1500" dirty="0"/>
          </a:p>
          <a:p>
            <a:r>
              <a:rPr lang="ko-KR" altLang="en-US" sz="1500" dirty="0"/>
              <a:t>장고가 내부적으로 </a:t>
            </a:r>
            <a:r>
              <a:rPr lang="en" altLang="ko-KR" sz="1500" dirty="0"/>
              <a:t>SQL</a:t>
            </a:r>
            <a:r>
              <a:rPr lang="ko-KR" altLang="en-US" sz="1500" dirty="0"/>
              <a:t>처리하여 </a:t>
            </a:r>
            <a:r>
              <a:rPr lang="en" altLang="ko-KR" sz="1500" dirty="0"/>
              <a:t>DB</a:t>
            </a:r>
            <a:r>
              <a:rPr lang="ko-KR" altLang="en-US" sz="1500" dirty="0"/>
              <a:t>에 반영해준다</a:t>
            </a:r>
            <a:r>
              <a:rPr lang="en-US" altLang="ko-KR" sz="1500" dirty="0"/>
              <a:t>. </a:t>
            </a:r>
          </a:p>
          <a:p>
            <a:endParaRPr lang="en-US" altLang="ko-KR" sz="1500" dirty="0"/>
          </a:p>
          <a:p>
            <a:r>
              <a:rPr lang="ko-KR" altLang="en-US" sz="1500" dirty="0"/>
              <a:t>테이블 </a:t>
            </a:r>
            <a:r>
              <a:rPr lang="en-US" altLang="ko-KR" sz="1500" dirty="0"/>
              <a:t>==</a:t>
            </a:r>
            <a:r>
              <a:rPr lang="ko-KR" altLang="en-US" sz="1500" dirty="0"/>
              <a:t> 클래스</a:t>
            </a:r>
            <a:r>
              <a:rPr lang="en-US" altLang="ko-KR" sz="1500" dirty="0"/>
              <a:t> </a:t>
            </a:r>
            <a:r>
              <a:rPr lang="en-US" altLang="ko-KR" sz="1500" dirty="0">
                <a:solidFill>
                  <a:schemeClr val="accent3">
                    <a:lumMod val="75000"/>
                  </a:schemeClr>
                </a:solidFill>
              </a:rPr>
              <a:t>(</a:t>
            </a:r>
            <a:r>
              <a:rPr lang="en" altLang="ko-KR" sz="1500" dirty="0" err="1">
                <a:solidFill>
                  <a:schemeClr val="accent3">
                    <a:lumMod val="75000"/>
                  </a:schemeClr>
                </a:solidFill>
              </a:rPr>
              <a:t>django.db.models.Model</a:t>
            </a:r>
            <a:r>
              <a:rPr lang="ko-KR" altLang="en-US" sz="1500" dirty="0">
                <a:solidFill>
                  <a:schemeClr val="accent3">
                    <a:lumMod val="75000"/>
                  </a:schemeClr>
                </a:solidFill>
              </a:rPr>
              <a:t>클래스 상속</a:t>
            </a:r>
            <a:r>
              <a:rPr lang="en-US" altLang="ko-KR" sz="1500" dirty="0">
                <a:solidFill>
                  <a:schemeClr val="accent3">
                    <a:lumMod val="75000"/>
                  </a:schemeClr>
                </a:solidFill>
              </a:rPr>
              <a:t>)</a:t>
            </a:r>
            <a:br>
              <a:rPr lang="en-US" altLang="ko-KR" sz="1500" dirty="0"/>
            </a:br>
            <a:r>
              <a:rPr lang="ko-KR" altLang="en-US" sz="1500" dirty="0"/>
              <a:t>테이블의 컬럼 </a:t>
            </a:r>
            <a:r>
              <a:rPr lang="en-US" altLang="ko-KR" sz="1500" dirty="0"/>
              <a:t>==</a:t>
            </a:r>
            <a:r>
              <a:rPr lang="ko-KR" altLang="en-US" sz="1500" dirty="0"/>
              <a:t> 클래스의 속성</a:t>
            </a:r>
            <a:r>
              <a:rPr lang="en-US" altLang="ko-KR" sz="1500" dirty="0"/>
              <a:t> </a:t>
            </a:r>
            <a:r>
              <a:rPr lang="en-US" altLang="ko-KR" sz="1500" dirty="0">
                <a:solidFill>
                  <a:schemeClr val="accent3">
                    <a:lumMod val="75000"/>
                  </a:schemeClr>
                </a:solidFill>
              </a:rPr>
              <a:t>(models</a:t>
            </a:r>
            <a:r>
              <a:rPr lang="ko-KR" altLang="en-US" sz="1500" dirty="0">
                <a:solidFill>
                  <a:schemeClr val="accent3">
                    <a:lumMod val="75000"/>
                  </a:schemeClr>
                </a:solidFill>
              </a:rPr>
              <a:t>의 필드 사용</a:t>
            </a:r>
            <a:r>
              <a:rPr lang="en-US" altLang="ko-KR" sz="1500" dirty="0">
                <a:solidFill>
                  <a:schemeClr val="accent3">
                    <a:lumMod val="75000"/>
                  </a:schemeClr>
                </a:solidFill>
              </a:rPr>
              <a:t>) </a:t>
            </a:r>
          </a:p>
          <a:p>
            <a:endParaRPr lang="en" altLang="ko-KR" sz="1500" dirty="0"/>
          </a:p>
          <a:p>
            <a:r>
              <a:rPr lang="en" altLang="ko-KR" sz="1500" dirty="0" err="1"/>
              <a:t>models.py</a:t>
            </a:r>
            <a:r>
              <a:rPr lang="ko-KR" altLang="en-US" sz="1500" dirty="0"/>
              <a:t>에서 </a:t>
            </a:r>
            <a:r>
              <a:rPr lang="en" altLang="ko-KR" sz="1500" dirty="0"/>
              <a:t>DB </a:t>
            </a:r>
            <a:r>
              <a:rPr lang="ko-KR" altLang="en-US" sz="1500" dirty="0"/>
              <a:t>변경사항이 생기면 </a:t>
            </a:r>
            <a:r>
              <a:rPr lang="ko-KR" altLang="en-US" sz="1500" dirty="0" err="1"/>
              <a:t>반영해야된다</a:t>
            </a:r>
            <a:r>
              <a:rPr lang="en-US" altLang="ko-KR" sz="1500" dirty="0"/>
              <a:t>. </a:t>
            </a:r>
          </a:p>
          <a:p>
            <a:r>
              <a:rPr lang="en-US" altLang="ko-KR" sz="1500" dirty="0"/>
              <a:t>=&gt;</a:t>
            </a:r>
            <a:r>
              <a:rPr lang="ko-KR" altLang="en-US" sz="1500" dirty="0"/>
              <a:t> 테이블 및 필드를 생성</a:t>
            </a:r>
            <a:r>
              <a:rPr lang="en-US" altLang="ko-KR" sz="1500" dirty="0"/>
              <a:t>, </a:t>
            </a:r>
            <a:r>
              <a:rPr lang="ko-KR" altLang="en-US" sz="1500" dirty="0"/>
              <a:t>삭제</a:t>
            </a:r>
            <a:r>
              <a:rPr lang="en-US" altLang="ko-KR" sz="1500" dirty="0"/>
              <a:t>, </a:t>
            </a:r>
            <a:r>
              <a:rPr lang="ko-KR" altLang="en-US" sz="1500" dirty="0"/>
              <a:t>변경 등 </a:t>
            </a:r>
            <a:r>
              <a:rPr lang="en" altLang="ko-KR" sz="1500" dirty="0"/>
              <a:t>DB</a:t>
            </a:r>
            <a:r>
              <a:rPr lang="ko-KR" altLang="en-US" sz="1500" dirty="0"/>
              <a:t>에 대한 변경 사항을 알려주는 정보인 </a:t>
            </a:r>
            <a:r>
              <a:rPr lang="ko-KR" altLang="en-US" sz="1500" b="1" dirty="0"/>
              <a:t>마이그레이션</a:t>
            </a:r>
            <a:r>
              <a:rPr lang="ko-KR" altLang="en-US" sz="1500" dirty="0"/>
              <a:t>을 도입</a:t>
            </a:r>
            <a:endParaRPr lang="en-US" altLang="ko-KR" sz="1500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8D162FD-3275-9B4B-BFE0-DACC1EA8DA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26"/>
          <a:stretch/>
        </p:blipFill>
        <p:spPr>
          <a:xfrm>
            <a:off x="4492160" y="1144826"/>
            <a:ext cx="4056062" cy="130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8301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5"/>
          <p:cNvSpPr/>
          <p:nvPr/>
        </p:nvSpPr>
        <p:spPr>
          <a:xfrm>
            <a:off x="396256" y="385210"/>
            <a:ext cx="88525" cy="646331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0" name="Google Shape;140;p5"/>
          <p:cNvSpPr txBox="1"/>
          <p:nvPr/>
        </p:nvSpPr>
        <p:spPr>
          <a:xfrm>
            <a:off x="584056" y="305085"/>
            <a:ext cx="2146952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dk1"/>
                </a:solidFill>
              </a:rPr>
              <a:t>Django </a:t>
            </a:r>
            <a:r>
              <a:rPr lang="ko-KR" altLang="en-US" sz="2400" b="1" dirty="0">
                <a:solidFill>
                  <a:schemeClr val="dk1"/>
                </a:solidFill>
              </a:rPr>
              <a:t>복습</a:t>
            </a:r>
            <a:endParaRPr dirty="0"/>
          </a:p>
        </p:txBody>
      </p:sp>
      <p:sp>
        <p:nvSpPr>
          <p:cNvPr id="143" name="Google Shape;143;p5"/>
          <p:cNvSpPr txBox="1"/>
          <p:nvPr/>
        </p:nvSpPr>
        <p:spPr>
          <a:xfrm>
            <a:off x="10255829" y="6365739"/>
            <a:ext cx="172034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NE</a:t>
            </a:r>
            <a:r>
              <a:rPr lang="en-US" sz="1400" b="1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T X LIKELION</a:t>
            </a:r>
            <a:endParaRPr sz="1400" b="1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141;p5">
            <a:extLst>
              <a:ext uri="{FF2B5EF4-FFF2-40B4-BE49-F238E27FC236}">
                <a16:creationId xmlns:a16="http://schemas.microsoft.com/office/drawing/2014/main" id="{62123662-547F-5541-AB0B-3471DBD7FFCE}"/>
              </a:ext>
            </a:extLst>
          </p:cNvPr>
          <p:cNvSpPr txBox="1"/>
          <p:nvPr/>
        </p:nvSpPr>
        <p:spPr>
          <a:xfrm>
            <a:off x="584056" y="766750"/>
            <a:ext cx="1744807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rgbClr val="7F7F7F"/>
                </a:solidFill>
              </a:rPr>
              <a:t>Model &amp; Admin</a:t>
            </a:r>
            <a:endParaRPr dirty="0"/>
          </a:p>
        </p:txBody>
      </p:sp>
      <p:sp>
        <p:nvSpPr>
          <p:cNvPr id="7" name="Google Shape;142;p5">
            <a:extLst>
              <a:ext uri="{FF2B5EF4-FFF2-40B4-BE49-F238E27FC236}">
                <a16:creationId xmlns:a16="http://schemas.microsoft.com/office/drawing/2014/main" id="{4EE65604-DA44-E948-8C44-3132810C3297}"/>
              </a:ext>
            </a:extLst>
          </p:cNvPr>
          <p:cNvSpPr txBox="1"/>
          <p:nvPr/>
        </p:nvSpPr>
        <p:spPr>
          <a:xfrm>
            <a:off x="396256" y="6365739"/>
            <a:ext cx="1142984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Session </a:t>
            </a:r>
            <a:r>
              <a:rPr lang="en-US" altLang="ko-KR" b="1" dirty="0">
                <a:solidFill>
                  <a:srgbClr val="7F7F7F"/>
                </a:solidFill>
              </a:rPr>
              <a:t>14</a:t>
            </a:r>
            <a:endParaRPr sz="1400" b="1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66EB539-84F3-DA4A-82E0-0135A9442FC7}"/>
              </a:ext>
            </a:extLst>
          </p:cNvPr>
          <p:cNvSpPr/>
          <p:nvPr/>
        </p:nvSpPr>
        <p:spPr>
          <a:xfrm>
            <a:off x="396256" y="1719814"/>
            <a:ext cx="6096000" cy="1709186"/>
          </a:xfrm>
          <a:prstGeom prst="rect">
            <a:avLst/>
          </a:prstGeom>
          <a:solidFill>
            <a:schemeClr val="tx1"/>
          </a:solidFill>
        </p:spPr>
        <p:txBody>
          <a:bodyPr>
            <a:spAutoFit/>
          </a:bodyPr>
          <a:lstStyle/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from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dirty="0" err="1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django.db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import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models</a:t>
            </a:r>
            <a:endParaRPr lang="en-US" altLang="ko-KR" sz="1600" kern="100" dirty="0">
              <a:solidFill>
                <a:srgbClr val="F8F8F2"/>
              </a:solidFill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6272A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# Create your models here.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class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dirty="0">
                <a:solidFill>
                  <a:srgbClr val="8BE9FD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Post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(</a:t>
            </a:r>
            <a:r>
              <a:rPr lang="en-US" altLang="ko-KR" i="1" dirty="0" err="1">
                <a:solidFill>
                  <a:srgbClr val="8BE9FD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models</a:t>
            </a:r>
            <a:r>
              <a:rPr lang="en-US" altLang="ko-KR" dirty="0" err="1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.</a:t>
            </a:r>
            <a:r>
              <a:rPr lang="en-US" altLang="ko-KR" dirty="0" err="1">
                <a:solidFill>
                  <a:srgbClr val="8BE9FD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Model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):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title 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=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dirty="0" err="1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models.</a:t>
            </a:r>
            <a:r>
              <a:rPr lang="en-US" altLang="ko-KR" dirty="0" err="1">
                <a:solidFill>
                  <a:srgbClr val="8BE9FD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CharField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(</a:t>
            </a:r>
            <a:r>
              <a:rPr lang="en-US" altLang="ko-KR" i="1" dirty="0" err="1">
                <a:solidFill>
                  <a:srgbClr val="FFB86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max_length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=</a:t>
            </a:r>
            <a:r>
              <a:rPr lang="en-US" altLang="ko-KR" dirty="0">
                <a:solidFill>
                  <a:srgbClr val="BD93F9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200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)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content 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=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dirty="0" err="1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models.</a:t>
            </a:r>
            <a:r>
              <a:rPr lang="en-US" altLang="ko-KR" dirty="0" err="1">
                <a:solidFill>
                  <a:srgbClr val="8BE9FD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TextField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()</a:t>
            </a:r>
            <a:endParaRPr lang="en-US" altLang="ko-KR" sz="1600" kern="100" dirty="0">
              <a:solidFill>
                <a:srgbClr val="F8F8F2"/>
              </a:solidFill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def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dirty="0">
                <a:solidFill>
                  <a:srgbClr val="BD93F9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__str__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(</a:t>
            </a:r>
            <a:r>
              <a:rPr lang="en-US" altLang="ko-KR" i="1" dirty="0">
                <a:solidFill>
                  <a:srgbClr val="BD93F9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self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):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    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return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i="1" dirty="0" err="1">
                <a:solidFill>
                  <a:srgbClr val="BD93F9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self</a:t>
            </a:r>
            <a:r>
              <a:rPr lang="en-US" altLang="ko-KR" dirty="0" err="1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.title</a:t>
            </a:r>
            <a:endParaRPr lang="ko-KR" altLang="ko-KR" sz="16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62EC788-95B0-814B-B3D2-8CE817267771}"/>
              </a:ext>
            </a:extLst>
          </p:cNvPr>
          <p:cNvSpPr/>
          <p:nvPr/>
        </p:nvSpPr>
        <p:spPr>
          <a:xfrm>
            <a:off x="396256" y="4666342"/>
            <a:ext cx="6096000" cy="811441"/>
          </a:xfrm>
          <a:prstGeom prst="rect">
            <a:avLst/>
          </a:prstGeom>
          <a:solidFill>
            <a:schemeClr val="tx1"/>
          </a:solidFill>
        </p:spPr>
        <p:txBody>
          <a:bodyPr>
            <a:spAutoFit/>
          </a:bodyPr>
          <a:lstStyle/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from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dirty="0" err="1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django.contrib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import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admin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from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.models 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import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dirty="0">
                <a:solidFill>
                  <a:srgbClr val="8BE9FD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Post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6272A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# Register your models here.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 err="1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admin.site.</a:t>
            </a:r>
            <a:r>
              <a:rPr lang="en-US" altLang="ko-KR" dirty="0" err="1">
                <a:solidFill>
                  <a:srgbClr val="50FA7B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register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(</a:t>
            </a:r>
            <a:r>
              <a:rPr lang="en-US" altLang="ko-KR" dirty="0">
                <a:solidFill>
                  <a:srgbClr val="8BE9FD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Post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)</a:t>
            </a:r>
            <a:endParaRPr lang="ko-KR" altLang="ko-KR" sz="16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F8235CD-05C4-0743-9819-80852033C380}"/>
              </a:ext>
            </a:extLst>
          </p:cNvPr>
          <p:cNvSpPr/>
          <p:nvPr/>
        </p:nvSpPr>
        <p:spPr>
          <a:xfrm>
            <a:off x="396256" y="1344198"/>
            <a:ext cx="23391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R" dirty="0">
                <a:solidFill>
                  <a:srgbClr val="6272A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# project/</a:t>
            </a:r>
            <a:r>
              <a:rPr lang="en-US" altLang="ko-KR" dirty="0">
                <a:solidFill>
                  <a:srgbClr val="6272A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blog</a:t>
            </a:r>
            <a:r>
              <a:rPr lang="en" altLang="ko-KR" dirty="0">
                <a:solidFill>
                  <a:srgbClr val="6272A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/</a:t>
            </a:r>
            <a:r>
              <a:rPr lang="en-US" altLang="ko-KR" dirty="0">
                <a:solidFill>
                  <a:srgbClr val="6272A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models</a:t>
            </a:r>
            <a:r>
              <a:rPr lang="en" altLang="ko-KR" dirty="0">
                <a:solidFill>
                  <a:srgbClr val="6272A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" altLang="ko-KR" dirty="0" err="1">
                <a:solidFill>
                  <a:srgbClr val="6272A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py</a:t>
            </a:r>
            <a:endParaRPr lang="en" altLang="ko-KR" dirty="0">
              <a:solidFill>
                <a:srgbClr val="6272A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3767664-C421-6346-A469-A937A9C9238E}"/>
              </a:ext>
            </a:extLst>
          </p:cNvPr>
          <p:cNvSpPr/>
          <p:nvPr/>
        </p:nvSpPr>
        <p:spPr>
          <a:xfrm>
            <a:off x="376676" y="4311765"/>
            <a:ext cx="22493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R" dirty="0">
                <a:solidFill>
                  <a:srgbClr val="6272A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# project/blog/</a:t>
            </a:r>
            <a:r>
              <a:rPr lang="en" altLang="ko-KR" dirty="0" err="1">
                <a:solidFill>
                  <a:srgbClr val="6272A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admin.py</a:t>
            </a:r>
            <a:endParaRPr lang="en" altLang="ko-KR" dirty="0">
              <a:solidFill>
                <a:srgbClr val="6272A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25A0B60-9D8D-ABF2-4CF7-3E03560C3C89}"/>
              </a:ext>
            </a:extLst>
          </p:cNvPr>
          <p:cNvSpPr/>
          <p:nvPr/>
        </p:nvSpPr>
        <p:spPr>
          <a:xfrm>
            <a:off x="7723305" y="3059668"/>
            <a:ext cx="425286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결론</a:t>
            </a:r>
            <a:r>
              <a:rPr lang="en-US" altLang="ko-KR" b="1" dirty="0">
                <a:solidFill>
                  <a:srgbClr val="FF0000"/>
                </a:solidFill>
              </a:rPr>
              <a:t>!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en-US" altLang="ko-KR" b="1" dirty="0" err="1"/>
              <a:t>models.py</a:t>
            </a:r>
            <a:r>
              <a:rPr lang="ko-KR" altLang="en-US" dirty="0"/>
              <a:t>에 변경사항이 생길 때 마다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en-US" altLang="ko-KR" b="1" dirty="0"/>
              <a:t>python </a:t>
            </a:r>
            <a:r>
              <a:rPr lang="en-US" altLang="ko-KR" b="1" dirty="0" err="1"/>
              <a:t>manage.py</a:t>
            </a:r>
            <a:r>
              <a:rPr lang="en-US" altLang="ko-KR" b="1" dirty="0"/>
              <a:t> </a:t>
            </a:r>
            <a:r>
              <a:rPr lang="en-US" altLang="ko-KR" b="1" dirty="0" err="1"/>
              <a:t>makemigrations</a:t>
            </a:r>
            <a:r>
              <a:rPr lang="ko-KR" altLang="en-US" dirty="0"/>
              <a:t>와 </a:t>
            </a:r>
            <a:br>
              <a:rPr lang="en-US" altLang="ko-KR" dirty="0"/>
            </a:br>
            <a:r>
              <a:rPr lang="en-US" altLang="ko-KR" b="1" dirty="0"/>
              <a:t>python </a:t>
            </a:r>
            <a:r>
              <a:rPr lang="en-US" altLang="ko-KR" b="1" dirty="0" err="1"/>
              <a:t>manage.py</a:t>
            </a:r>
            <a:r>
              <a:rPr lang="en-US" altLang="ko-KR" b="1" dirty="0"/>
              <a:t> migrate</a:t>
            </a:r>
            <a:r>
              <a:rPr lang="ko-KR" altLang="en-US" dirty="0" err="1"/>
              <a:t>를</a:t>
            </a:r>
            <a:r>
              <a:rPr lang="ko-KR" altLang="en-US" dirty="0"/>
              <a:t> 해주시면 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64211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5"/>
          <p:cNvSpPr/>
          <p:nvPr/>
        </p:nvSpPr>
        <p:spPr>
          <a:xfrm>
            <a:off x="396256" y="385210"/>
            <a:ext cx="88525" cy="646331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0" name="Google Shape;140;p5"/>
          <p:cNvSpPr txBox="1"/>
          <p:nvPr/>
        </p:nvSpPr>
        <p:spPr>
          <a:xfrm>
            <a:off x="584056" y="305085"/>
            <a:ext cx="2146952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dk1"/>
                </a:solidFill>
              </a:rPr>
              <a:t>Django </a:t>
            </a:r>
            <a:r>
              <a:rPr lang="ko-KR" altLang="en-US" sz="2400" b="1" dirty="0">
                <a:solidFill>
                  <a:schemeClr val="dk1"/>
                </a:solidFill>
              </a:rPr>
              <a:t>복습</a:t>
            </a:r>
            <a:endParaRPr dirty="0"/>
          </a:p>
        </p:txBody>
      </p:sp>
      <p:sp>
        <p:nvSpPr>
          <p:cNvPr id="143" name="Google Shape;143;p5"/>
          <p:cNvSpPr txBox="1"/>
          <p:nvPr/>
        </p:nvSpPr>
        <p:spPr>
          <a:xfrm>
            <a:off x="10255829" y="6365739"/>
            <a:ext cx="172034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NE</a:t>
            </a:r>
            <a:r>
              <a:rPr lang="en-US" sz="1400" b="1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T X LIKELION</a:t>
            </a:r>
            <a:endParaRPr sz="1400" b="1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141;p5">
            <a:extLst>
              <a:ext uri="{FF2B5EF4-FFF2-40B4-BE49-F238E27FC236}">
                <a16:creationId xmlns:a16="http://schemas.microsoft.com/office/drawing/2014/main" id="{62123662-547F-5541-AB0B-3471DBD7FFCE}"/>
              </a:ext>
            </a:extLst>
          </p:cNvPr>
          <p:cNvSpPr txBox="1"/>
          <p:nvPr/>
        </p:nvSpPr>
        <p:spPr>
          <a:xfrm>
            <a:off x="584056" y="766750"/>
            <a:ext cx="1305703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>
                <a:solidFill>
                  <a:srgbClr val="7F7F7F"/>
                </a:solidFill>
              </a:rPr>
              <a:t>url</a:t>
            </a:r>
            <a:endParaRPr dirty="0"/>
          </a:p>
        </p:txBody>
      </p:sp>
      <p:sp>
        <p:nvSpPr>
          <p:cNvPr id="7" name="Google Shape;142;p5">
            <a:extLst>
              <a:ext uri="{FF2B5EF4-FFF2-40B4-BE49-F238E27FC236}">
                <a16:creationId xmlns:a16="http://schemas.microsoft.com/office/drawing/2014/main" id="{58F1F756-BD0C-684E-9920-45E8FFC428F4}"/>
              </a:ext>
            </a:extLst>
          </p:cNvPr>
          <p:cNvSpPr txBox="1"/>
          <p:nvPr/>
        </p:nvSpPr>
        <p:spPr>
          <a:xfrm>
            <a:off x="396256" y="6365739"/>
            <a:ext cx="1142984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Session </a:t>
            </a:r>
            <a:r>
              <a:rPr lang="en-US" altLang="ko-KR" b="1" dirty="0">
                <a:solidFill>
                  <a:srgbClr val="7F7F7F"/>
                </a:solidFill>
              </a:rPr>
              <a:t>14</a:t>
            </a:r>
            <a:endParaRPr sz="1400" b="1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05DBED2-8D35-5145-BE68-AF1322279333}"/>
              </a:ext>
            </a:extLst>
          </p:cNvPr>
          <p:cNvSpPr/>
          <p:nvPr/>
        </p:nvSpPr>
        <p:spPr>
          <a:xfrm>
            <a:off x="396256" y="2142277"/>
            <a:ext cx="6096000" cy="2247731"/>
          </a:xfrm>
          <a:prstGeom prst="rect">
            <a:avLst/>
          </a:prstGeom>
          <a:solidFill>
            <a:schemeClr val="tx1"/>
          </a:solidFill>
        </p:spPr>
        <p:txBody>
          <a:bodyPr>
            <a:spAutoFit/>
          </a:bodyPr>
          <a:lstStyle/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from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dirty="0" err="1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django.contrib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import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admin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from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dirty="0" err="1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django.urls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import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dirty="0">
                <a:solidFill>
                  <a:srgbClr val="50FA7B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path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from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blog 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import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views</a:t>
            </a:r>
            <a:endParaRPr lang="en-US" altLang="ko-KR" sz="1600" kern="100" dirty="0">
              <a:solidFill>
                <a:srgbClr val="F8F8F2"/>
              </a:solidFill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 err="1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urlpatterns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=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[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</a:t>
            </a:r>
            <a:r>
              <a:rPr lang="en-US" altLang="ko-KR" dirty="0">
                <a:solidFill>
                  <a:srgbClr val="50FA7B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path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(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'</a:t>
            </a:r>
            <a:r>
              <a:rPr lang="en-US" altLang="ko-KR" dirty="0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admin/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'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, </a:t>
            </a:r>
            <a:r>
              <a:rPr lang="en-US" altLang="ko-KR" dirty="0" err="1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admin.site.urls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),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</a:t>
            </a:r>
            <a:r>
              <a:rPr lang="en-US" altLang="ko-KR" dirty="0">
                <a:solidFill>
                  <a:srgbClr val="50FA7B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path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(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''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, </a:t>
            </a:r>
            <a:r>
              <a:rPr lang="en-US" altLang="ko-KR" dirty="0" err="1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views.</a:t>
            </a:r>
            <a:r>
              <a:rPr lang="en-US" altLang="ko-KR" dirty="0" err="1">
                <a:solidFill>
                  <a:srgbClr val="50FA7B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home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, </a:t>
            </a:r>
            <a:r>
              <a:rPr lang="en-US" altLang="ko-KR" i="1" dirty="0">
                <a:solidFill>
                  <a:srgbClr val="FFB86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name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=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"</a:t>
            </a:r>
            <a:r>
              <a:rPr lang="en-US" altLang="ko-KR" dirty="0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home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"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),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</a:t>
            </a:r>
            <a:r>
              <a:rPr lang="en-US" altLang="ko-KR" dirty="0">
                <a:solidFill>
                  <a:srgbClr val="50FA7B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path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(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'</a:t>
            </a:r>
            <a:r>
              <a:rPr lang="en-US" altLang="ko-KR" dirty="0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new/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'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, </a:t>
            </a:r>
            <a:r>
              <a:rPr lang="en-US" altLang="ko-KR" dirty="0" err="1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views.</a:t>
            </a:r>
            <a:r>
              <a:rPr lang="en-US" altLang="ko-KR" dirty="0" err="1">
                <a:solidFill>
                  <a:srgbClr val="50FA7B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new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, </a:t>
            </a:r>
            <a:r>
              <a:rPr lang="en-US" altLang="ko-KR" i="1" dirty="0">
                <a:solidFill>
                  <a:srgbClr val="FFB86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name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=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"</a:t>
            </a:r>
            <a:r>
              <a:rPr lang="en-US" altLang="ko-KR" dirty="0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new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"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),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</a:t>
            </a:r>
            <a:r>
              <a:rPr lang="en-US" altLang="ko-KR" dirty="0">
                <a:solidFill>
                  <a:srgbClr val="50FA7B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path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(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'</a:t>
            </a:r>
            <a:r>
              <a:rPr lang="en-US" altLang="ko-KR" dirty="0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detail/&lt;</a:t>
            </a:r>
            <a:r>
              <a:rPr lang="en-US" altLang="ko-KR" dirty="0" err="1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int:post_pk</a:t>
            </a:r>
            <a:r>
              <a:rPr lang="en-US" altLang="ko-KR" dirty="0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&gt;/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'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, </a:t>
            </a:r>
            <a:r>
              <a:rPr lang="en-US" altLang="ko-KR" dirty="0" err="1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views.</a:t>
            </a:r>
            <a:r>
              <a:rPr lang="en-US" altLang="ko-KR" dirty="0" err="1">
                <a:solidFill>
                  <a:srgbClr val="50FA7B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detail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, </a:t>
            </a:r>
            <a:r>
              <a:rPr lang="en-US" altLang="ko-KR" i="1" dirty="0">
                <a:solidFill>
                  <a:srgbClr val="FFB86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name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=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"</a:t>
            </a:r>
            <a:r>
              <a:rPr lang="en-US" altLang="ko-KR" dirty="0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detail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"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),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</a:t>
            </a:r>
            <a:r>
              <a:rPr lang="en-US" altLang="ko-KR" dirty="0">
                <a:solidFill>
                  <a:srgbClr val="50FA7B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path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(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'</a:t>
            </a:r>
            <a:r>
              <a:rPr lang="en-US" altLang="ko-KR" dirty="0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edit/&lt;</a:t>
            </a:r>
            <a:r>
              <a:rPr lang="en-US" altLang="ko-KR" dirty="0" err="1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int:post_pk</a:t>
            </a:r>
            <a:r>
              <a:rPr lang="en-US" altLang="ko-KR" dirty="0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&gt;/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'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, </a:t>
            </a:r>
            <a:r>
              <a:rPr lang="en-US" altLang="ko-KR" dirty="0" err="1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views.</a:t>
            </a:r>
            <a:r>
              <a:rPr lang="en-US" altLang="ko-KR" dirty="0" err="1">
                <a:solidFill>
                  <a:srgbClr val="50FA7B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edit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, </a:t>
            </a:r>
            <a:r>
              <a:rPr lang="en-US" altLang="ko-KR" i="1" dirty="0">
                <a:solidFill>
                  <a:srgbClr val="FFB86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name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=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"</a:t>
            </a:r>
            <a:r>
              <a:rPr lang="en-US" altLang="ko-KR" dirty="0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edit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"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),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</a:t>
            </a:r>
            <a:r>
              <a:rPr lang="en-US" altLang="ko-KR" dirty="0">
                <a:solidFill>
                  <a:srgbClr val="50FA7B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path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(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'</a:t>
            </a:r>
            <a:r>
              <a:rPr lang="en-US" altLang="ko-KR" dirty="0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delete/&lt;</a:t>
            </a:r>
            <a:r>
              <a:rPr lang="en-US" altLang="ko-KR" dirty="0" err="1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int:post_pk</a:t>
            </a:r>
            <a:r>
              <a:rPr lang="en-US" altLang="ko-KR" dirty="0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&gt;/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'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, </a:t>
            </a:r>
            <a:r>
              <a:rPr lang="en-US" altLang="ko-KR" dirty="0" err="1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views.</a:t>
            </a:r>
            <a:r>
              <a:rPr lang="en-US" altLang="ko-KR" dirty="0" err="1">
                <a:solidFill>
                  <a:srgbClr val="50FA7B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delete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, </a:t>
            </a:r>
            <a:r>
              <a:rPr lang="en-US" altLang="ko-KR" i="1" dirty="0">
                <a:solidFill>
                  <a:srgbClr val="FFB86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name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=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"</a:t>
            </a:r>
            <a:r>
              <a:rPr lang="en-US" altLang="ko-KR" dirty="0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delete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"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),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]</a:t>
            </a:r>
            <a:endParaRPr lang="ko-KR" altLang="ko-KR" sz="16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5818F24-6443-C144-9E1E-F2DAB4B1E02B}"/>
              </a:ext>
            </a:extLst>
          </p:cNvPr>
          <p:cNvSpPr/>
          <p:nvPr/>
        </p:nvSpPr>
        <p:spPr>
          <a:xfrm>
            <a:off x="396256" y="1793896"/>
            <a:ext cx="242887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R" dirty="0">
                <a:solidFill>
                  <a:srgbClr val="6272A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# project/project/</a:t>
            </a:r>
            <a:r>
              <a:rPr lang="en" altLang="ko-KR" dirty="0" err="1">
                <a:solidFill>
                  <a:srgbClr val="6272A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urls.py</a:t>
            </a:r>
            <a:endParaRPr lang="en" altLang="ko-KR" dirty="0">
              <a:solidFill>
                <a:srgbClr val="6272A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331451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5"/>
          <p:cNvSpPr/>
          <p:nvPr/>
        </p:nvSpPr>
        <p:spPr>
          <a:xfrm>
            <a:off x="396256" y="385210"/>
            <a:ext cx="88525" cy="646331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0" name="Google Shape;140;p5"/>
          <p:cNvSpPr txBox="1"/>
          <p:nvPr/>
        </p:nvSpPr>
        <p:spPr>
          <a:xfrm>
            <a:off x="584056" y="305085"/>
            <a:ext cx="2146952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dk1"/>
                </a:solidFill>
              </a:rPr>
              <a:t>Django </a:t>
            </a:r>
            <a:r>
              <a:rPr lang="ko-KR" altLang="en-US" sz="2400" b="1" dirty="0">
                <a:solidFill>
                  <a:schemeClr val="dk1"/>
                </a:solidFill>
              </a:rPr>
              <a:t>복습</a:t>
            </a:r>
            <a:endParaRPr dirty="0"/>
          </a:p>
        </p:txBody>
      </p:sp>
      <p:sp>
        <p:nvSpPr>
          <p:cNvPr id="143" name="Google Shape;143;p5"/>
          <p:cNvSpPr txBox="1"/>
          <p:nvPr/>
        </p:nvSpPr>
        <p:spPr>
          <a:xfrm>
            <a:off x="10255829" y="6365739"/>
            <a:ext cx="172034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NE</a:t>
            </a:r>
            <a:r>
              <a:rPr lang="en-US" sz="1400" b="1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T X LIKELION</a:t>
            </a:r>
            <a:endParaRPr sz="1400" b="1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141;p5">
            <a:extLst>
              <a:ext uri="{FF2B5EF4-FFF2-40B4-BE49-F238E27FC236}">
                <a16:creationId xmlns:a16="http://schemas.microsoft.com/office/drawing/2014/main" id="{62123662-547F-5541-AB0B-3471DBD7FFCE}"/>
              </a:ext>
            </a:extLst>
          </p:cNvPr>
          <p:cNvSpPr txBox="1"/>
          <p:nvPr/>
        </p:nvSpPr>
        <p:spPr>
          <a:xfrm>
            <a:off x="584056" y="766750"/>
            <a:ext cx="1444769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rgbClr val="7F7F7F"/>
                </a:solidFill>
              </a:rPr>
              <a:t>Template</a:t>
            </a:r>
            <a:endParaRPr dirty="0"/>
          </a:p>
        </p:txBody>
      </p:sp>
      <p:sp>
        <p:nvSpPr>
          <p:cNvPr id="7" name="Google Shape;142;p5">
            <a:extLst>
              <a:ext uri="{FF2B5EF4-FFF2-40B4-BE49-F238E27FC236}">
                <a16:creationId xmlns:a16="http://schemas.microsoft.com/office/drawing/2014/main" id="{58F1F756-BD0C-684E-9920-45E8FFC428F4}"/>
              </a:ext>
            </a:extLst>
          </p:cNvPr>
          <p:cNvSpPr txBox="1"/>
          <p:nvPr/>
        </p:nvSpPr>
        <p:spPr>
          <a:xfrm>
            <a:off x="396256" y="6365739"/>
            <a:ext cx="1142984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Session </a:t>
            </a:r>
            <a:r>
              <a:rPr lang="en-US" altLang="ko-KR" b="1" dirty="0">
                <a:solidFill>
                  <a:srgbClr val="7F7F7F"/>
                </a:solidFill>
              </a:rPr>
              <a:t>14</a:t>
            </a:r>
            <a:endParaRPr sz="1400" b="1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5E194B9-C13E-C64C-B295-27615D810D23}"/>
              </a:ext>
            </a:extLst>
          </p:cNvPr>
          <p:cNvSpPr/>
          <p:nvPr/>
        </p:nvSpPr>
        <p:spPr>
          <a:xfrm>
            <a:off x="3379747" y="837049"/>
            <a:ext cx="6876082" cy="242726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&lt;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body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&gt;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&lt;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h1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&gt;</a:t>
            </a:r>
            <a:r>
              <a:rPr lang="ko-KR" altLang="ko-KR" dirty="0">
                <a:solidFill>
                  <a:srgbClr val="F8F8F2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독후감 블로그</a:t>
            </a:r>
            <a:r>
              <a:rPr lang="en-US" altLang="ko-KR" dirty="0">
                <a:solidFill>
                  <a:srgbClr val="F8F8F2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&lt;/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h1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&gt;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&lt;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div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&gt;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    &lt;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ul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&gt;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        {% for post in posts %}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        &lt;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li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&gt;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            &lt;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a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i="1" dirty="0" err="1">
                <a:solidFill>
                  <a:srgbClr val="50FA7B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href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=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"</a:t>
            </a:r>
            <a:r>
              <a:rPr lang="en-US" altLang="ko-KR" dirty="0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{% </a:t>
            </a:r>
            <a:r>
              <a:rPr lang="en-US" altLang="ko-KR" dirty="0" err="1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url</a:t>
            </a:r>
            <a:r>
              <a:rPr lang="en-US" altLang="ko-KR" dirty="0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'detail' </a:t>
            </a:r>
            <a:r>
              <a:rPr lang="en-US" altLang="ko-KR" dirty="0" err="1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post.pk</a:t>
            </a:r>
            <a:r>
              <a:rPr lang="en-US" altLang="ko-KR" dirty="0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%}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"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&gt;{{ </a:t>
            </a:r>
            <a:r>
              <a:rPr lang="en-US" altLang="ko-KR" dirty="0" err="1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post.title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}}&lt;/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a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&gt;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        &lt;/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li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&gt;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        {% </a:t>
            </a:r>
            <a:r>
              <a:rPr lang="en-US" altLang="ko-KR" dirty="0" err="1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endfor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%}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    &lt;/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ul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&gt;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&lt;/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div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&gt;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&lt;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a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i="1" dirty="0" err="1">
                <a:solidFill>
                  <a:srgbClr val="50FA7B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href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=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"</a:t>
            </a:r>
            <a:r>
              <a:rPr lang="en-US" altLang="ko-KR" dirty="0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{% </a:t>
            </a:r>
            <a:r>
              <a:rPr lang="en-US" altLang="ko-KR" dirty="0" err="1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url</a:t>
            </a:r>
            <a:r>
              <a:rPr lang="en-US" altLang="ko-KR" dirty="0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'new' %}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"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&gt;</a:t>
            </a:r>
            <a:r>
              <a:rPr lang="ko-KR" altLang="ko-KR" dirty="0">
                <a:solidFill>
                  <a:srgbClr val="F8F8F2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글 </a:t>
            </a:r>
            <a:r>
              <a:rPr lang="ko-KR" altLang="ko-KR" dirty="0" err="1">
                <a:solidFill>
                  <a:srgbClr val="F8F8F2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쓰러가기</a:t>
            </a:r>
            <a:r>
              <a:rPr lang="en-US" altLang="ko-KR" dirty="0">
                <a:solidFill>
                  <a:srgbClr val="F8F8F2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&lt;/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a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&gt;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&lt;/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body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&gt;</a:t>
            </a:r>
            <a:endParaRPr lang="ko-KR" altLang="ko-KR" sz="16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8A99EB2-6A64-E641-8F2B-DBD7F9F496E6}"/>
              </a:ext>
            </a:extLst>
          </p:cNvPr>
          <p:cNvSpPr/>
          <p:nvPr/>
        </p:nvSpPr>
        <p:spPr>
          <a:xfrm>
            <a:off x="440518" y="3645650"/>
            <a:ext cx="10747994" cy="260680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&lt;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body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&gt;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&lt;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form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i="1" dirty="0">
                <a:solidFill>
                  <a:srgbClr val="50FA7B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action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=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""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i="1" dirty="0">
                <a:solidFill>
                  <a:srgbClr val="50FA7B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method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=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"</a:t>
            </a:r>
            <a:r>
              <a:rPr lang="en-US" altLang="ko-KR" dirty="0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post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"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&gt;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    {% </a:t>
            </a:r>
            <a:r>
              <a:rPr lang="en-US" altLang="ko-KR" dirty="0" err="1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csrf_token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%}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    &lt;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div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&gt;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        &lt;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label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i="1" dirty="0">
                <a:solidFill>
                  <a:srgbClr val="50FA7B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for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=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"</a:t>
            </a:r>
            <a:r>
              <a:rPr lang="en-US" altLang="ko-KR" dirty="0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title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"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&gt;</a:t>
            </a:r>
            <a:r>
              <a:rPr lang="ko-KR" altLang="ko-KR" dirty="0">
                <a:solidFill>
                  <a:srgbClr val="F8F8F2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제목</a:t>
            </a:r>
            <a:r>
              <a:rPr lang="en-US" altLang="ko-KR" dirty="0">
                <a:solidFill>
                  <a:srgbClr val="F8F8F2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&lt;/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label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&gt;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        &lt;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input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i="1" dirty="0">
                <a:solidFill>
                  <a:srgbClr val="50FA7B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type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=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"</a:t>
            </a:r>
            <a:r>
              <a:rPr lang="en-US" altLang="ko-KR" dirty="0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text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"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i="1" dirty="0">
                <a:solidFill>
                  <a:srgbClr val="50FA7B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id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=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"</a:t>
            </a:r>
            <a:r>
              <a:rPr lang="en-US" altLang="ko-KR" dirty="0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title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"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i="1" dirty="0">
                <a:solidFill>
                  <a:srgbClr val="50FA7B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name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=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"</a:t>
            </a:r>
            <a:r>
              <a:rPr lang="en-US" altLang="ko-KR" dirty="0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title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"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i="1" dirty="0">
                <a:solidFill>
                  <a:srgbClr val="50FA7B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placeholder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=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"</a:t>
            </a:r>
            <a:r>
              <a:rPr lang="ko-KR" altLang="ko-KR" dirty="0">
                <a:solidFill>
                  <a:srgbClr val="F1FA8C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제목을 입력해주세요</a:t>
            </a:r>
            <a:r>
              <a:rPr lang="en-US" altLang="ko-KR" dirty="0">
                <a:solidFill>
                  <a:srgbClr val="F1FA8C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.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"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&gt;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    &lt;/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div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&gt;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    &lt;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div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&gt;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        &lt;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label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i="1" dirty="0">
                <a:solidFill>
                  <a:srgbClr val="50FA7B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for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=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"</a:t>
            </a:r>
            <a:r>
              <a:rPr lang="en-US" altLang="ko-KR" dirty="0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content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"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&gt;</a:t>
            </a:r>
            <a:r>
              <a:rPr lang="ko-KR" altLang="ko-KR" dirty="0">
                <a:solidFill>
                  <a:srgbClr val="F8F8F2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내용</a:t>
            </a:r>
            <a:r>
              <a:rPr lang="en-US" altLang="ko-KR" dirty="0">
                <a:solidFill>
                  <a:srgbClr val="F8F8F2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&lt;/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label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&gt;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        &lt;</a:t>
            </a:r>
            <a:r>
              <a:rPr lang="en-US" altLang="ko-KR" dirty="0" err="1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textarea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i="1" dirty="0">
                <a:solidFill>
                  <a:srgbClr val="50FA7B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name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=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"</a:t>
            </a:r>
            <a:r>
              <a:rPr lang="en-US" altLang="ko-KR" dirty="0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content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"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i="1" dirty="0">
                <a:solidFill>
                  <a:srgbClr val="50FA7B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id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=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"</a:t>
            </a:r>
            <a:r>
              <a:rPr lang="en-US" altLang="ko-KR" dirty="0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content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"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i="1" dirty="0">
                <a:solidFill>
                  <a:srgbClr val="50FA7B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cols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=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"</a:t>
            </a:r>
            <a:r>
              <a:rPr lang="en-US" altLang="ko-KR" dirty="0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30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"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i="1" dirty="0">
                <a:solidFill>
                  <a:srgbClr val="50FA7B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rows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=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"</a:t>
            </a:r>
            <a:r>
              <a:rPr lang="en-US" altLang="ko-KR" dirty="0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10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"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i="1" dirty="0">
                <a:solidFill>
                  <a:srgbClr val="50FA7B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placeholder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=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"</a:t>
            </a:r>
            <a:r>
              <a:rPr lang="ko-KR" altLang="ko-KR" dirty="0">
                <a:solidFill>
                  <a:srgbClr val="F1FA8C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내용을 입력해주세요</a:t>
            </a:r>
            <a:r>
              <a:rPr lang="en-US" altLang="ko-KR" dirty="0">
                <a:solidFill>
                  <a:srgbClr val="F1FA8C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.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"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&gt;&lt;/</a:t>
            </a:r>
            <a:r>
              <a:rPr lang="en-US" altLang="ko-KR" dirty="0" err="1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textarea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&gt;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    &lt;/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div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&gt;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    &lt;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button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i="1" dirty="0">
                <a:solidFill>
                  <a:srgbClr val="50FA7B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type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=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"</a:t>
            </a:r>
            <a:r>
              <a:rPr lang="en-US" altLang="ko-KR" dirty="0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submit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"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&gt;</a:t>
            </a:r>
            <a:r>
              <a:rPr lang="ko-KR" altLang="ko-KR" dirty="0">
                <a:solidFill>
                  <a:srgbClr val="F8F8F2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작성하기</a:t>
            </a:r>
            <a:r>
              <a:rPr lang="en-US" altLang="ko-KR" dirty="0">
                <a:solidFill>
                  <a:srgbClr val="F8F8F2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&lt;/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button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&gt;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&lt;/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form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&gt;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&lt;/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body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&gt;</a:t>
            </a:r>
            <a:endParaRPr lang="ko-KR" altLang="ko-KR" sz="16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B8BE62A-2F53-EE48-A425-F8B889811199}"/>
              </a:ext>
            </a:extLst>
          </p:cNvPr>
          <p:cNvSpPr/>
          <p:nvPr/>
        </p:nvSpPr>
        <p:spPr>
          <a:xfrm>
            <a:off x="3379747" y="455716"/>
            <a:ext cx="32367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R" dirty="0">
                <a:solidFill>
                  <a:srgbClr val="6272A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# project/blog/templates/</a:t>
            </a:r>
            <a:r>
              <a:rPr lang="en" altLang="ko-KR" dirty="0" err="1">
                <a:solidFill>
                  <a:srgbClr val="6272A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home.html</a:t>
            </a:r>
            <a:endParaRPr lang="en" altLang="ko-KR" dirty="0">
              <a:solidFill>
                <a:srgbClr val="6272A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645354C-7D36-784F-A488-5372C4675FD8}"/>
              </a:ext>
            </a:extLst>
          </p:cNvPr>
          <p:cNvSpPr/>
          <p:nvPr/>
        </p:nvSpPr>
        <p:spPr>
          <a:xfrm>
            <a:off x="379343" y="3254707"/>
            <a:ext cx="314701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R" dirty="0">
                <a:solidFill>
                  <a:srgbClr val="6272A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# project/blog/templates/</a:t>
            </a:r>
            <a:r>
              <a:rPr lang="en-US" altLang="ko-KR" dirty="0">
                <a:solidFill>
                  <a:srgbClr val="6272A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new</a:t>
            </a:r>
            <a:r>
              <a:rPr lang="en" altLang="ko-KR" dirty="0">
                <a:solidFill>
                  <a:srgbClr val="6272A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.html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EB400BC-3786-F307-0CE7-F8160F244F17}"/>
              </a:ext>
            </a:extLst>
          </p:cNvPr>
          <p:cNvSpPr txBox="1"/>
          <p:nvPr/>
        </p:nvSpPr>
        <p:spPr>
          <a:xfrm>
            <a:off x="396256" y="2987533"/>
            <a:ext cx="25539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Form </a:t>
            </a:r>
            <a:r>
              <a:rPr lang="ko-KR" altLang="en-US" dirty="0"/>
              <a:t>안의 </a:t>
            </a:r>
            <a:r>
              <a:rPr lang="en-US" altLang="ko-KR" dirty="0"/>
              <a:t>name</a:t>
            </a:r>
            <a:r>
              <a:rPr lang="ko-KR" altLang="en-US" dirty="0"/>
              <a:t>태그가 </a:t>
            </a:r>
            <a:r>
              <a:rPr lang="en-US" altLang="ko-KR" dirty="0"/>
              <a:t>key</a:t>
            </a:r>
            <a:r>
              <a:rPr lang="ko-KR" altLang="en-US" dirty="0"/>
              <a:t>임</a:t>
            </a:r>
          </a:p>
        </p:txBody>
      </p:sp>
    </p:spTree>
    <p:extLst>
      <p:ext uri="{BB962C8B-B14F-4D97-AF65-F5344CB8AC3E}">
        <p14:creationId xmlns:p14="http://schemas.microsoft.com/office/powerpoint/2010/main" val="9330160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5"/>
          <p:cNvSpPr/>
          <p:nvPr/>
        </p:nvSpPr>
        <p:spPr>
          <a:xfrm>
            <a:off x="396256" y="385210"/>
            <a:ext cx="88525" cy="646331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0" name="Google Shape;140;p5"/>
          <p:cNvSpPr txBox="1"/>
          <p:nvPr/>
        </p:nvSpPr>
        <p:spPr>
          <a:xfrm>
            <a:off x="584056" y="322670"/>
            <a:ext cx="2146952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b="1" dirty="0">
                <a:solidFill>
                  <a:schemeClr val="dk1"/>
                </a:solidFill>
              </a:rPr>
              <a:t>과제 공지</a:t>
            </a:r>
            <a:endParaRPr lang="ko-KR" altLang="en-US" dirty="0"/>
          </a:p>
        </p:txBody>
      </p:sp>
      <p:sp>
        <p:nvSpPr>
          <p:cNvPr id="141" name="Google Shape;141;p5"/>
          <p:cNvSpPr txBox="1"/>
          <p:nvPr/>
        </p:nvSpPr>
        <p:spPr>
          <a:xfrm>
            <a:off x="584056" y="784335"/>
            <a:ext cx="2395450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solidFill>
                  <a:srgbClr val="7F7F7F"/>
                </a:solidFill>
              </a:rPr>
              <a:t>웹 서비스 만들기</a:t>
            </a:r>
            <a:endParaRPr dirty="0"/>
          </a:p>
        </p:txBody>
      </p:sp>
      <p:sp>
        <p:nvSpPr>
          <p:cNvPr id="143" name="Google Shape;143;p5"/>
          <p:cNvSpPr txBox="1"/>
          <p:nvPr/>
        </p:nvSpPr>
        <p:spPr>
          <a:xfrm>
            <a:off x="10255829" y="6365739"/>
            <a:ext cx="172034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BFBFBF"/>
                </a:solidFill>
                <a:ea typeface="D2Coding" panose="020B0609020101020101" pitchFamily="49" charset="-127"/>
                <a:sym typeface="Arial"/>
              </a:rPr>
              <a:t>NE</a:t>
            </a:r>
            <a:r>
              <a:rPr lang="en-US" sz="1400" b="1">
                <a:solidFill>
                  <a:srgbClr val="FFC000"/>
                </a:solidFill>
                <a:ea typeface="D2Coding" panose="020B0609020101020101" pitchFamily="49" charset="-127"/>
                <a:sym typeface="Arial"/>
              </a:rPr>
              <a:t>X</a:t>
            </a:r>
            <a:r>
              <a:rPr lang="en-US" sz="1400" b="1">
                <a:solidFill>
                  <a:srgbClr val="BFBFBF"/>
                </a:solidFill>
                <a:ea typeface="D2Coding" panose="020B0609020101020101" pitchFamily="49" charset="-127"/>
                <a:sym typeface="Arial"/>
              </a:rPr>
              <a:t>T X LIKELION</a:t>
            </a:r>
            <a:endParaRPr sz="1400" b="1">
              <a:solidFill>
                <a:srgbClr val="BFBFBF"/>
              </a:solidFill>
              <a:ea typeface="D2Coding" panose="020B0609020101020101" pitchFamily="49" charset="-127"/>
              <a:sym typeface="Arial"/>
            </a:endParaRPr>
          </a:p>
        </p:txBody>
      </p:sp>
      <p:sp>
        <p:nvSpPr>
          <p:cNvPr id="9" name="Google Shape;142;p5">
            <a:extLst>
              <a:ext uri="{FF2B5EF4-FFF2-40B4-BE49-F238E27FC236}">
                <a16:creationId xmlns:a16="http://schemas.microsoft.com/office/drawing/2014/main" id="{146754FD-72A6-3942-A66A-CE00EE871D30}"/>
              </a:ext>
            </a:extLst>
          </p:cNvPr>
          <p:cNvSpPr txBox="1"/>
          <p:nvPr/>
        </p:nvSpPr>
        <p:spPr>
          <a:xfrm>
            <a:off x="396256" y="6365739"/>
            <a:ext cx="1142984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7F7F7F"/>
                </a:solidFill>
                <a:ea typeface="D2Coding" panose="020B0609020101020101" pitchFamily="49" charset="-127"/>
                <a:sym typeface="Arial"/>
              </a:rPr>
              <a:t>Session </a:t>
            </a:r>
            <a:r>
              <a:rPr lang="en-US" altLang="ko-KR" b="1" dirty="0">
                <a:solidFill>
                  <a:srgbClr val="7F7F7F"/>
                </a:solidFill>
              </a:rPr>
              <a:t>14</a:t>
            </a:r>
            <a:endParaRPr sz="1400" b="1" dirty="0">
              <a:solidFill>
                <a:srgbClr val="7F7F7F"/>
              </a:solidFill>
              <a:ea typeface="D2Coding" panose="020B0609020101020101" pitchFamily="49" charset="-127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B542E7-E24C-B145-BF50-DA3936AA443E}"/>
              </a:ext>
            </a:extLst>
          </p:cNvPr>
          <p:cNvSpPr txBox="1"/>
          <p:nvPr/>
        </p:nvSpPr>
        <p:spPr>
          <a:xfrm>
            <a:off x="773682" y="1321040"/>
            <a:ext cx="9839522" cy="5107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200" dirty="0"/>
              <a:t> Django</a:t>
            </a:r>
            <a:r>
              <a:rPr lang="ko-KR" altLang="en-US" sz="2200" dirty="0"/>
              <a:t>를 사용하기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200" dirty="0"/>
              <a:t> Git Repository</a:t>
            </a:r>
            <a:r>
              <a:rPr lang="ko-KR" altLang="en-US" sz="2200" dirty="0"/>
              <a:t>에 업로드하고</a:t>
            </a:r>
            <a:r>
              <a:rPr lang="en-US" altLang="ko-KR" sz="2200" dirty="0"/>
              <a:t>, Readme</a:t>
            </a:r>
            <a:r>
              <a:rPr lang="ko-KR" altLang="en-US" sz="2200" dirty="0"/>
              <a:t>에 설명 적기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200" dirty="0"/>
              <a:t> HTML, CSS</a:t>
            </a:r>
            <a:r>
              <a:rPr lang="ko-KR" altLang="en-US" sz="2200" dirty="0" err="1"/>
              <a:t>를</a:t>
            </a:r>
            <a:r>
              <a:rPr lang="ko-KR" altLang="en-US" sz="2200" dirty="0"/>
              <a:t> 이용한 꾸미기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200" dirty="0"/>
              <a:t> JavaScript</a:t>
            </a:r>
            <a:r>
              <a:rPr lang="ko-KR" altLang="en-US" sz="2200" dirty="0" err="1"/>
              <a:t>를</a:t>
            </a:r>
            <a:r>
              <a:rPr lang="ko-KR" altLang="en-US" sz="2200" dirty="0"/>
              <a:t> 이용한 사용자 인터랙션 추가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/>
              <a:t> 기능 추가하기</a:t>
            </a:r>
            <a:r>
              <a:rPr lang="en-US" altLang="ko-KR" sz="2200" dirty="0"/>
              <a:t>(CRUD, </a:t>
            </a:r>
            <a:r>
              <a:rPr lang="ko-KR" altLang="en-US" sz="2200" dirty="0" err="1"/>
              <a:t>크롤링</a:t>
            </a:r>
            <a:r>
              <a:rPr lang="en-US" altLang="ko-KR" sz="2200" dirty="0"/>
              <a:t>, </a:t>
            </a:r>
            <a:r>
              <a:rPr lang="ko-KR" altLang="en-US" sz="2200" dirty="0"/>
              <a:t>투표</a:t>
            </a:r>
            <a:r>
              <a:rPr lang="en-US" altLang="ko-KR" sz="2200" dirty="0"/>
              <a:t>, … ETC)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2200" dirty="0"/>
              <a:t> 여러 애플리케이션 사용하기</a:t>
            </a:r>
            <a:r>
              <a:rPr kumimoji="1" lang="en-US" altLang="ko-KR" sz="2200" dirty="0"/>
              <a:t>(Blog, Auth, Crawler, Poll, … ETC)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/>
              <a:t> 회원 관리 포함하기</a:t>
            </a:r>
            <a:r>
              <a:rPr lang="en-US" altLang="ko-KR" sz="2200" dirty="0"/>
              <a:t>(Session, Cookie, Storage, JWT, SMTP, OAuth, … ETC)</a:t>
            </a:r>
            <a:endParaRPr kumimoji="1" lang="en-US" altLang="ko-KR" sz="2200" dirty="0"/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2200" dirty="0"/>
              <a:t> (</a:t>
            </a:r>
            <a:r>
              <a:rPr kumimoji="1" lang="ko-KR" altLang="en-US" sz="2200" dirty="0"/>
              <a:t>심화</a:t>
            </a:r>
            <a:r>
              <a:rPr kumimoji="1" lang="en-US" altLang="ko-KR" sz="2200" dirty="0"/>
              <a:t>)Django </a:t>
            </a:r>
            <a:r>
              <a:rPr kumimoji="1" lang="ko-KR" altLang="en-US" sz="2200" dirty="0"/>
              <a:t>기본 메소드 및 클래스 상속받아 </a:t>
            </a:r>
            <a:r>
              <a:rPr kumimoji="1" lang="ko-KR" altLang="en-US" sz="2200" dirty="0" err="1"/>
              <a:t>오버라이딩하기</a:t>
            </a:r>
            <a:endParaRPr kumimoji="1" lang="ko-KR" altLang="en-US" sz="2200" dirty="0"/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2200" dirty="0"/>
              <a:t> </a:t>
            </a:r>
            <a:r>
              <a:rPr kumimoji="1" lang="en-US" altLang="ko-KR" sz="2200" dirty="0"/>
              <a:t>(</a:t>
            </a:r>
            <a:r>
              <a:rPr kumimoji="1" lang="ko-KR" altLang="en-US" sz="2200" dirty="0"/>
              <a:t>심화</a:t>
            </a:r>
            <a:r>
              <a:rPr kumimoji="1" lang="en-US" altLang="ko-KR" sz="2200" dirty="0"/>
              <a:t>)</a:t>
            </a:r>
            <a:r>
              <a:rPr kumimoji="1" lang="ko-KR" altLang="en-US" sz="2200" dirty="0"/>
              <a:t>배포하기</a:t>
            </a:r>
            <a:endParaRPr kumimoji="1" lang="en-US" altLang="ko-KR" sz="2200" dirty="0"/>
          </a:p>
          <a:p>
            <a:pPr>
              <a:lnSpc>
                <a:spcPct val="150000"/>
              </a:lnSpc>
            </a:pPr>
            <a:endParaRPr kumimoji="1" lang="en-US" altLang="ko-KR" sz="2200" dirty="0"/>
          </a:p>
        </p:txBody>
      </p:sp>
    </p:spTree>
    <p:extLst>
      <p:ext uri="{BB962C8B-B14F-4D97-AF65-F5344CB8AC3E}">
        <p14:creationId xmlns:p14="http://schemas.microsoft.com/office/powerpoint/2010/main" val="36758611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5"/>
          <p:cNvSpPr/>
          <p:nvPr/>
        </p:nvSpPr>
        <p:spPr>
          <a:xfrm>
            <a:off x="396256" y="385210"/>
            <a:ext cx="88525" cy="646331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0" name="Google Shape;140;p5"/>
          <p:cNvSpPr txBox="1"/>
          <p:nvPr/>
        </p:nvSpPr>
        <p:spPr>
          <a:xfrm>
            <a:off x="584056" y="305085"/>
            <a:ext cx="2146952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dk1"/>
                </a:solidFill>
              </a:rPr>
              <a:t>Django </a:t>
            </a:r>
            <a:r>
              <a:rPr lang="ko-KR" altLang="en-US" sz="2400" b="1" dirty="0">
                <a:solidFill>
                  <a:schemeClr val="dk1"/>
                </a:solidFill>
              </a:rPr>
              <a:t>복습</a:t>
            </a:r>
            <a:endParaRPr dirty="0"/>
          </a:p>
        </p:txBody>
      </p:sp>
      <p:sp>
        <p:nvSpPr>
          <p:cNvPr id="143" name="Google Shape;143;p5"/>
          <p:cNvSpPr txBox="1"/>
          <p:nvPr/>
        </p:nvSpPr>
        <p:spPr>
          <a:xfrm>
            <a:off x="10255829" y="6365739"/>
            <a:ext cx="172034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NE</a:t>
            </a:r>
            <a:r>
              <a:rPr lang="en-US" sz="1400" b="1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T X LIKELION</a:t>
            </a:r>
            <a:endParaRPr sz="1400" b="1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141;p5">
            <a:extLst>
              <a:ext uri="{FF2B5EF4-FFF2-40B4-BE49-F238E27FC236}">
                <a16:creationId xmlns:a16="http://schemas.microsoft.com/office/drawing/2014/main" id="{62123662-547F-5541-AB0B-3471DBD7FFCE}"/>
              </a:ext>
            </a:extLst>
          </p:cNvPr>
          <p:cNvSpPr txBox="1"/>
          <p:nvPr/>
        </p:nvSpPr>
        <p:spPr>
          <a:xfrm>
            <a:off x="584056" y="766750"/>
            <a:ext cx="1444769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rgbClr val="7F7F7F"/>
                </a:solidFill>
              </a:rPr>
              <a:t>Template</a:t>
            </a:r>
            <a:r>
              <a:rPr lang="ko-KR" altLang="en-US" b="1" dirty="0">
                <a:solidFill>
                  <a:srgbClr val="7F7F7F"/>
                </a:solidFill>
              </a:rPr>
              <a:t> </a:t>
            </a:r>
            <a:endParaRPr dirty="0"/>
          </a:p>
        </p:txBody>
      </p:sp>
      <p:sp>
        <p:nvSpPr>
          <p:cNvPr id="7" name="Google Shape;142;p5">
            <a:extLst>
              <a:ext uri="{FF2B5EF4-FFF2-40B4-BE49-F238E27FC236}">
                <a16:creationId xmlns:a16="http://schemas.microsoft.com/office/drawing/2014/main" id="{58F1F756-BD0C-684E-9920-45E8FFC428F4}"/>
              </a:ext>
            </a:extLst>
          </p:cNvPr>
          <p:cNvSpPr txBox="1"/>
          <p:nvPr/>
        </p:nvSpPr>
        <p:spPr>
          <a:xfrm>
            <a:off x="396256" y="6365739"/>
            <a:ext cx="1142984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Session </a:t>
            </a:r>
            <a:r>
              <a:rPr lang="en-US" altLang="ko-KR" b="1" dirty="0">
                <a:solidFill>
                  <a:srgbClr val="7F7F7F"/>
                </a:solidFill>
              </a:rPr>
              <a:t>14</a:t>
            </a:r>
            <a:endParaRPr sz="1400" b="1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1ABD52B-DE71-DF4A-9554-53EE67199B59}"/>
              </a:ext>
            </a:extLst>
          </p:cNvPr>
          <p:cNvSpPr/>
          <p:nvPr/>
        </p:nvSpPr>
        <p:spPr>
          <a:xfrm>
            <a:off x="3391225" y="837049"/>
            <a:ext cx="6096000" cy="2427268"/>
          </a:xfrm>
          <a:prstGeom prst="rect">
            <a:avLst/>
          </a:prstGeom>
          <a:solidFill>
            <a:schemeClr val="tx1"/>
          </a:solidFill>
        </p:spPr>
        <p:txBody>
          <a:bodyPr>
            <a:spAutoFit/>
          </a:bodyPr>
          <a:lstStyle/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&lt;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body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&gt;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&lt;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div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&gt;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    &lt;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h2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&gt;</a:t>
            </a:r>
            <a:r>
              <a:rPr lang="ko-KR" altLang="ko-KR" dirty="0">
                <a:solidFill>
                  <a:srgbClr val="F8F8F2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제목</a:t>
            </a:r>
            <a:r>
              <a:rPr lang="en-US" altLang="ko-KR" dirty="0">
                <a:solidFill>
                  <a:srgbClr val="F8F8F2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&lt;/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h2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&gt;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    &lt;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p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&gt;{{ </a:t>
            </a:r>
            <a:r>
              <a:rPr lang="en-US" altLang="ko-KR" dirty="0" err="1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post.title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}}&lt;/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p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&gt;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&lt;/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div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&gt;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&lt;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div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&gt;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    &lt;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h2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&gt;</a:t>
            </a:r>
            <a:r>
              <a:rPr lang="ko-KR" altLang="ko-KR" dirty="0">
                <a:solidFill>
                  <a:srgbClr val="F8F8F2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내용</a:t>
            </a:r>
            <a:r>
              <a:rPr lang="en-US" altLang="ko-KR" dirty="0">
                <a:solidFill>
                  <a:srgbClr val="F8F8F2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&lt;/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h2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&gt;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    &lt;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p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&gt;{{ </a:t>
            </a:r>
            <a:r>
              <a:rPr lang="en-US" altLang="ko-KR" dirty="0" err="1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post.content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}}&lt;/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p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&gt;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&lt;/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div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&gt;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&lt;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a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i="1" dirty="0" err="1">
                <a:solidFill>
                  <a:srgbClr val="50FA7B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href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=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"</a:t>
            </a:r>
            <a:r>
              <a:rPr lang="en-US" altLang="ko-KR" dirty="0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{% </a:t>
            </a:r>
            <a:r>
              <a:rPr lang="en-US" altLang="ko-KR" dirty="0" err="1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url</a:t>
            </a:r>
            <a:r>
              <a:rPr lang="en-US" altLang="ko-KR" dirty="0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'home' %}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"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&gt;</a:t>
            </a:r>
            <a:r>
              <a:rPr lang="ko-KR" altLang="ko-KR" dirty="0">
                <a:solidFill>
                  <a:srgbClr val="F8F8F2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홈으로</a:t>
            </a:r>
            <a:r>
              <a:rPr lang="en-US" altLang="ko-KR" dirty="0">
                <a:solidFill>
                  <a:srgbClr val="F8F8F2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&lt;/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a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&gt;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&lt;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a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i="1" dirty="0" err="1">
                <a:solidFill>
                  <a:srgbClr val="50FA7B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href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=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"</a:t>
            </a:r>
            <a:r>
              <a:rPr lang="en-US" altLang="ko-KR" dirty="0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{% </a:t>
            </a:r>
            <a:r>
              <a:rPr lang="en-US" altLang="ko-KR" dirty="0" err="1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url</a:t>
            </a:r>
            <a:r>
              <a:rPr lang="en-US" altLang="ko-KR" dirty="0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'edit' </a:t>
            </a:r>
            <a:r>
              <a:rPr lang="en-US" altLang="ko-KR" dirty="0" err="1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post.pk</a:t>
            </a:r>
            <a:r>
              <a:rPr lang="en-US" altLang="ko-KR" dirty="0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%}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"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&gt;</a:t>
            </a:r>
            <a:r>
              <a:rPr lang="ko-KR" altLang="ko-KR" dirty="0">
                <a:solidFill>
                  <a:srgbClr val="F8F8F2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수정하기</a:t>
            </a:r>
            <a:r>
              <a:rPr lang="en-US" altLang="ko-KR" dirty="0">
                <a:solidFill>
                  <a:srgbClr val="F8F8F2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&lt;/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a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&gt;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&lt;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a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i="1" dirty="0" err="1">
                <a:solidFill>
                  <a:srgbClr val="50FA7B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href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=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"</a:t>
            </a:r>
            <a:r>
              <a:rPr lang="en-US" altLang="ko-KR" dirty="0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{% </a:t>
            </a:r>
            <a:r>
              <a:rPr lang="en-US" altLang="ko-KR" dirty="0" err="1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url</a:t>
            </a:r>
            <a:r>
              <a:rPr lang="en-US" altLang="ko-KR" dirty="0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'delete' </a:t>
            </a:r>
            <a:r>
              <a:rPr lang="en-US" altLang="ko-KR" dirty="0" err="1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post.pk</a:t>
            </a:r>
            <a:r>
              <a:rPr lang="en-US" altLang="ko-KR" dirty="0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%}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"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&gt;</a:t>
            </a:r>
            <a:r>
              <a:rPr lang="ko-KR" altLang="ko-KR" dirty="0">
                <a:solidFill>
                  <a:srgbClr val="F8F8F2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삭제하기</a:t>
            </a:r>
            <a:r>
              <a:rPr lang="en-US" altLang="ko-KR" dirty="0">
                <a:solidFill>
                  <a:srgbClr val="F8F8F2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&lt;/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a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&gt;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&lt;/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body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&gt;</a:t>
            </a:r>
            <a:endParaRPr lang="ko-KR" altLang="ko-KR" sz="16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9259F35-C4DB-424E-A8B1-2D3126831586}"/>
              </a:ext>
            </a:extLst>
          </p:cNvPr>
          <p:cNvSpPr/>
          <p:nvPr/>
        </p:nvSpPr>
        <p:spPr>
          <a:xfrm>
            <a:off x="484781" y="3617075"/>
            <a:ext cx="9367839" cy="260680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&lt;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body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&gt;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&lt;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form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i="1" dirty="0">
                <a:solidFill>
                  <a:srgbClr val="50FA7B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action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=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""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i="1" dirty="0">
                <a:solidFill>
                  <a:srgbClr val="50FA7B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method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=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"</a:t>
            </a:r>
            <a:r>
              <a:rPr lang="en-US" altLang="ko-KR" dirty="0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post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"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&gt;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    {% </a:t>
            </a:r>
            <a:r>
              <a:rPr lang="en-US" altLang="ko-KR" dirty="0" err="1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csrf_token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%}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    &lt;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div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&gt;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        &lt;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label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i="1" dirty="0">
                <a:solidFill>
                  <a:srgbClr val="50FA7B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for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=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"</a:t>
            </a:r>
            <a:r>
              <a:rPr lang="en-US" altLang="ko-KR" dirty="0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title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"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&gt;</a:t>
            </a:r>
            <a:r>
              <a:rPr lang="ko-KR" altLang="ko-KR" dirty="0">
                <a:solidFill>
                  <a:srgbClr val="F8F8F2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제목</a:t>
            </a:r>
            <a:r>
              <a:rPr lang="en-US" altLang="ko-KR" dirty="0">
                <a:solidFill>
                  <a:srgbClr val="F8F8F2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&lt;/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label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&gt;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        &lt;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input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i="1" dirty="0">
                <a:solidFill>
                  <a:srgbClr val="50FA7B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type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=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"</a:t>
            </a:r>
            <a:r>
              <a:rPr lang="en-US" altLang="ko-KR" dirty="0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text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"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i="1" dirty="0">
                <a:solidFill>
                  <a:srgbClr val="50FA7B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id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=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"</a:t>
            </a:r>
            <a:r>
              <a:rPr lang="en-US" altLang="ko-KR" dirty="0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title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"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i="1" dirty="0">
                <a:solidFill>
                  <a:srgbClr val="50FA7B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name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=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"</a:t>
            </a:r>
            <a:r>
              <a:rPr lang="en-US" altLang="ko-KR" dirty="0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title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"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i="1" dirty="0">
                <a:solidFill>
                  <a:srgbClr val="50FA7B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value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=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"</a:t>
            </a:r>
            <a:r>
              <a:rPr lang="en-US" altLang="ko-KR" dirty="0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{{ </a:t>
            </a:r>
            <a:r>
              <a:rPr lang="en-US" altLang="ko-KR" dirty="0" err="1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post.title</a:t>
            </a:r>
            <a:r>
              <a:rPr lang="en-US" altLang="ko-KR" dirty="0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}}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"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&gt;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    &lt;/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div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&gt;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    &lt;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div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&gt;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        &lt;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label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i="1" dirty="0">
                <a:solidFill>
                  <a:srgbClr val="50FA7B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for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=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"</a:t>
            </a:r>
            <a:r>
              <a:rPr lang="en-US" altLang="ko-KR" dirty="0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content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"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&gt;</a:t>
            </a:r>
            <a:r>
              <a:rPr lang="ko-KR" altLang="ko-KR" dirty="0">
                <a:solidFill>
                  <a:srgbClr val="F8F8F2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내용</a:t>
            </a:r>
            <a:r>
              <a:rPr lang="en-US" altLang="ko-KR" dirty="0">
                <a:solidFill>
                  <a:srgbClr val="F8F8F2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&lt;/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label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&gt;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        &lt;</a:t>
            </a:r>
            <a:r>
              <a:rPr lang="en-US" altLang="ko-KR" dirty="0" err="1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textarea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i="1" dirty="0">
                <a:solidFill>
                  <a:srgbClr val="50FA7B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name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=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"</a:t>
            </a:r>
            <a:r>
              <a:rPr lang="en-US" altLang="ko-KR" dirty="0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content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"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i="1" dirty="0">
                <a:solidFill>
                  <a:srgbClr val="50FA7B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id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=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"</a:t>
            </a:r>
            <a:r>
              <a:rPr lang="en-US" altLang="ko-KR" dirty="0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content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"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i="1" dirty="0">
                <a:solidFill>
                  <a:srgbClr val="50FA7B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cols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=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"</a:t>
            </a:r>
            <a:r>
              <a:rPr lang="en-US" altLang="ko-KR" dirty="0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30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"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i="1" dirty="0">
                <a:solidFill>
                  <a:srgbClr val="50FA7B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rows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=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"</a:t>
            </a:r>
            <a:r>
              <a:rPr lang="en-US" altLang="ko-KR" dirty="0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10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"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&gt;{{ </a:t>
            </a:r>
            <a:r>
              <a:rPr lang="en-US" altLang="ko-KR" dirty="0" err="1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post.content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}}&lt;/</a:t>
            </a:r>
            <a:r>
              <a:rPr lang="en-US" altLang="ko-KR" dirty="0" err="1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textarea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&gt;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    &lt;/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div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&gt;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    &lt;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button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i="1" dirty="0">
                <a:solidFill>
                  <a:srgbClr val="50FA7B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type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=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"</a:t>
            </a:r>
            <a:r>
              <a:rPr lang="en-US" altLang="ko-KR" dirty="0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submit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"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&gt;</a:t>
            </a:r>
            <a:r>
              <a:rPr lang="ko-KR" altLang="ko-KR" dirty="0">
                <a:solidFill>
                  <a:srgbClr val="F8F8F2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수정하기</a:t>
            </a:r>
            <a:r>
              <a:rPr lang="en-US" altLang="ko-KR" dirty="0">
                <a:solidFill>
                  <a:srgbClr val="F8F8F2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&lt;/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button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&gt;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&lt;/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form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&gt;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&lt;/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body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&gt;</a:t>
            </a:r>
            <a:endParaRPr lang="ko-KR" altLang="ko-KR" sz="16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0E09D47-6BCE-EA41-994E-D4CA75714A41}"/>
              </a:ext>
            </a:extLst>
          </p:cNvPr>
          <p:cNvSpPr/>
          <p:nvPr/>
        </p:nvSpPr>
        <p:spPr>
          <a:xfrm>
            <a:off x="3379747" y="455716"/>
            <a:ext cx="341632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R" dirty="0">
                <a:solidFill>
                  <a:srgbClr val="6272A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# project/blog/templates/</a:t>
            </a:r>
            <a:r>
              <a:rPr lang="en" altLang="ko-KR" dirty="0" err="1">
                <a:solidFill>
                  <a:srgbClr val="6272A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detail.html</a:t>
            </a:r>
            <a:endParaRPr lang="en" altLang="ko-KR" dirty="0">
              <a:solidFill>
                <a:srgbClr val="6272A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C51B7E0-ADC3-1C4A-93FA-017E73FC8259}"/>
              </a:ext>
            </a:extLst>
          </p:cNvPr>
          <p:cNvSpPr/>
          <p:nvPr/>
        </p:nvSpPr>
        <p:spPr>
          <a:xfrm>
            <a:off x="484781" y="3238368"/>
            <a:ext cx="32367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R" dirty="0">
                <a:solidFill>
                  <a:srgbClr val="6272A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# project/blog/templates/</a:t>
            </a:r>
            <a:r>
              <a:rPr lang="en" altLang="ko-KR" dirty="0" err="1">
                <a:solidFill>
                  <a:srgbClr val="6272A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edit.html</a:t>
            </a:r>
            <a:endParaRPr lang="en" altLang="ko-KR" dirty="0">
              <a:solidFill>
                <a:srgbClr val="6272A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791273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5"/>
          <p:cNvSpPr/>
          <p:nvPr/>
        </p:nvSpPr>
        <p:spPr>
          <a:xfrm>
            <a:off x="396256" y="385210"/>
            <a:ext cx="88525" cy="646331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0" name="Google Shape;140;p5"/>
          <p:cNvSpPr txBox="1"/>
          <p:nvPr/>
        </p:nvSpPr>
        <p:spPr>
          <a:xfrm>
            <a:off x="584056" y="305085"/>
            <a:ext cx="2146952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dk1"/>
                </a:solidFill>
              </a:rPr>
              <a:t>Django </a:t>
            </a:r>
            <a:r>
              <a:rPr lang="ko-KR" altLang="en-US" sz="2400" b="1" dirty="0">
                <a:solidFill>
                  <a:schemeClr val="dk1"/>
                </a:solidFill>
              </a:rPr>
              <a:t>복습</a:t>
            </a:r>
            <a:endParaRPr dirty="0"/>
          </a:p>
        </p:txBody>
      </p:sp>
      <p:sp>
        <p:nvSpPr>
          <p:cNvPr id="143" name="Google Shape;143;p5"/>
          <p:cNvSpPr txBox="1"/>
          <p:nvPr/>
        </p:nvSpPr>
        <p:spPr>
          <a:xfrm>
            <a:off x="10255829" y="6365739"/>
            <a:ext cx="172034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NE</a:t>
            </a:r>
            <a:r>
              <a:rPr lang="en-US" sz="1400" b="1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T X LIKELION</a:t>
            </a:r>
            <a:endParaRPr sz="1400" b="1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141;p5">
            <a:extLst>
              <a:ext uri="{FF2B5EF4-FFF2-40B4-BE49-F238E27FC236}">
                <a16:creationId xmlns:a16="http://schemas.microsoft.com/office/drawing/2014/main" id="{62123662-547F-5541-AB0B-3471DBD7FFCE}"/>
              </a:ext>
            </a:extLst>
          </p:cNvPr>
          <p:cNvSpPr txBox="1"/>
          <p:nvPr/>
        </p:nvSpPr>
        <p:spPr>
          <a:xfrm>
            <a:off x="584056" y="766750"/>
            <a:ext cx="1444769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rgbClr val="7F7F7F"/>
                </a:solidFill>
              </a:rPr>
              <a:t>Template</a:t>
            </a:r>
            <a:r>
              <a:rPr lang="ko-KR" altLang="en-US" b="1" dirty="0">
                <a:solidFill>
                  <a:srgbClr val="7F7F7F"/>
                </a:solidFill>
              </a:rPr>
              <a:t> </a:t>
            </a:r>
            <a:endParaRPr dirty="0"/>
          </a:p>
        </p:txBody>
      </p:sp>
      <p:sp>
        <p:nvSpPr>
          <p:cNvPr id="7" name="Google Shape;142;p5">
            <a:extLst>
              <a:ext uri="{FF2B5EF4-FFF2-40B4-BE49-F238E27FC236}">
                <a16:creationId xmlns:a16="http://schemas.microsoft.com/office/drawing/2014/main" id="{58F1F756-BD0C-684E-9920-45E8FFC428F4}"/>
              </a:ext>
            </a:extLst>
          </p:cNvPr>
          <p:cNvSpPr txBox="1"/>
          <p:nvPr/>
        </p:nvSpPr>
        <p:spPr>
          <a:xfrm>
            <a:off x="396256" y="6365739"/>
            <a:ext cx="1142984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Session </a:t>
            </a:r>
            <a:r>
              <a:rPr lang="en-US" altLang="ko-KR" b="1" dirty="0">
                <a:solidFill>
                  <a:srgbClr val="7F7F7F"/>
                </a:solidFill>
              </a:rPr>
              <a:t>14</a:t>
            </a:r>
            <a:endParaRPr sz="1400" b="1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FC1222C-9A07-D24E-8D49-6E414D8BD2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6261" y="1850282"/>
            <a:ext cx="10274300" cy="381000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C3FEDF87-0134-0346-B1F9-5A4DD73712B1}"/>
              </a:ext>
            </a:extLst>
          </p:cNvPr>
          <p:cNvSpPr/>
          <p:nvPr/>
        </p:nvSpPr>
        <p:spPr>
          <a:xfrm>
            <a:off x="5701748" y="990936"/>
            <a:ext cx="573881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R" dirty="0">
                <a:solidFill>
                  <a:srgbClr val="0260B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https://</a:t>
            </a:r>
            <a:r>
              <a:rPr lang="en" altLang="ko-KR" dirty="0" err="1">
                <a:solidFill>
                  <a:srgbClr val="0260B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docs.djangoproject.com</a:t>
            </a:r>
            <a:r>
              <a:rPr lang="en" altLang="ko-KR" dirty="0">
                <a:solidFill>
                  <a:srgbClr val="0260B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/</a:t>
            </a:r>
            <a:r>
              <a:rPr lang="en" altLang="ko-KR" dirty="0" err="1">
                <a:solidFill>
                  <a:srgbClr val="0260B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en</a:t>
            </a:r>
            <a:r>
              <a:rPr lang="en" altLang="ko-KR" dirty="0">
                <a:solidFill>
                  <a:srgbClr val="0260B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/3.1/ref/templates/language/ </a:t>
            </a:r>
            <a:endParaRPr lang="en" altLang="ko-KR" dirty="0">
              <a:effectLst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F893EF9-D3A7-FC41-B452-79F7B5D64C00}"/>
              </a:ext>
            </a:extLst>
          </p:cNvPr>
          <p:cNvSpPr/>
          <p:nvPr/>
        </p:nvSpPr>
        <p:spPr>
          <a:xfrm>
            <a:off x="5701748" y="1298671"/>
            <a:ext cx="520046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R" dirty="0">
                <a:solidFill>
                  <a:srgbClr val="0260BF"/>
                </a:solidFill>
                <a:latin typeface="NanumSquareR"/>
              </a:rPr>
              <a:t>https://</a:t>
            </a:r>
            <a:r>
              <a:rPr lang="en" altLang="ko-KR" dirty="0" err="1">
                <a:solidFill>
                  <a:srgbClr val="0260BF"/>
                </a:solidFill>
                <a:latin typeface="NanumSquareR"/>
              </a:rPr>
              <a:t>docs.djangoproject.com</a:t>
            </a:r>
            <a:r>
              <a:rPr lang="en" altLang="ko-KR" dirty="0">
                <a:solidFill>
                  <a:srgbClr val="0260BF"/>
                </a:solidFill>
                <a:latin typeface="NanumSquareR"/>
              </a:rPr>
              <a:t>/</a:t>
            </a:r>
            <a:r>
              <a:rPr lang="en" altLang="ko-KR" dirty="0" err="1">
                <a:solidFill>
                  <a:srgbClr val="0260BF"/>
                </a:solidFill>
                <a:latin typeface="NanumSquareR"/>
              </a:rPr>
              <a:t>en</a:t>
            </a:r>
            <a:r>
              <a:rPr lang="en" altLang="ko-KR" dirty="0">
                <a:solidFill>
                  <a:srgbClr val="0260BF"/>
                </a:solidFill>
                <a:latin typeface="NanumSquareR"/>
              </a:rPr>
              <a:t>/3.0/r </a:t>
            </a:r>
            <a:r>
              <a:rPr lang="en" altLang="ko-KR" dirty="0" err="1">
                <a:solidFill>
                  <a:srgbClr val="0260BF"/>
                </a:solidFill>
                <a:latin typeface="NanumSquareR"/>
              </a:rPr>
              <a:t>ef</a:t>
            </a:r>
            <a:r>
              <a:rPr lang="en" altLang="ko-KR" dirty="0">
                <a:solidFill>
                  <a:srgbClr val="0260BF"/>
                </a:solidFill>
                <a:latin typeface="NanumSquareR"/>
              </a:rPr>
              <a:t>/templates/</a:t>
            </a:r>
            <a:r>
              <a:rPr lang="en" altLang="ko-KR" dirty="0" err="1">
                <a:solidFill>
                  <a:srgbClr val="0260BF"/>
                </a:solidFill>
                <a:latin typeface="NanumSquareR"/>
              </a:rPr>
              <a:t>builtins</a:t>
            </a:r>
            <a:r>
              <a:rPr lang="en" altLang="ko-KR" dirty="0">
                <a:solidFill>
                  <a:srgbClr val="0260BF"/>
                </a:solidFill>
                <a:latin typeface="NanumSquareR"/>
              </a:rPr>
              <a:t>/#for </a:t>
            </a:r>
            <a:endParaRPr lang="en" altLang="ko-KR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1624534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5"/>
          <p:cNvSpPr/>
          <p:nvPr/>
        </p:nvSpPr>
        <p:spPr>
          <a:xfrm>
            <a:off x="396256" y="385210"/>
            <a:ext cx="88525" cy="646331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0" name="Google Shape;140;p5"/>
          <p:cNvSpPr txBox="1"/>
          <p:nvPr/>
        </p:nvSpPr>
        <p:spPr>
          <a:xfrm>
            <a:off x="584056" y="305085"/>
            <a:ext cx="2146952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dk1"/>
                </a:solidFill>
              </a:rPr>
              <a:t>Django </a:t>
            </a:r>
            <a:r>
              <a:rPr lang="ko-KR" altLang="en-US" sz="2400" b="1" dirty="0">
                <a:solidFill>
                  <a:schemeClr val="dk1"/>
                </a:solidFill>
              </a:rPr>
              <a:t>복습</a:t>
            </a:r>
            <a:endParaRPr dirty="0"/>
          </a:p>
        </p:txBody>
      </p:sp>
      <p:sp>
        <p:nvSpPr>
          <p:cNvPr id="143" name="Google Shape;143;p5"/>
          <p:cNvSpPr txBox="1"/>
          <p:nvPr/>
        </p:nvSpPr>
        <p:spPr>
          <a:xfrm>
            <a:off x="10255829" y="6365739"/>
            <a:ext cx="172034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NE</a:t>
            </a:r>
            <a:r>
              <a:rPr lang="en-US" sz="1400" b="1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T X LIKELION</a:t>
            </a:r>
            <a:endParaRPr sz="1400" b="1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141;p5">
            <a:extLst>
              <a:ext uri="{FF2B5EF4-FFF2-40B4-BE49-F238E27FC236}">
                <a16:creationId xmlns:a16="http://schemas.microsoft.com/office/drawing/2014/main" id="{62123662-547F-5541-AB0B-3471DBD7FFCE}"/>
              </a:ext>
            </a:extLst>
          </p:cNvPr>
          <p:cNvSpPr txBox="1"/>
          <p:nvPr/>
        </p:nvSpPr>
        <p:spPr>
          <a:xfrm>
            <a:off x="584056" y="766750"/>
            <a:ext cx="1305703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rgbClr val="7F7F7F"/>
                </a:solidFill>
              </a:rPr>
              <a:t>View</a:t>
            </a:r>
            <a:endParaRPr dirty="0"/>
          </a:p>
        </p:txBody>
      </p:sp>
      <p:sp>
        <p:nvSpPr>
          <p:cNvPr id="7" name="Google Shape;142;p5">
            <a:extLst>
              <a:ext uri="{FF2B5EF4-FFF2-40B4-BE49-F238E27FC236}">
                <a16:creationId xmlns:a16="http://schemas.microsoft.com/office/drawing/2014/main" id="{BB1289E9-AD79-7A48-ADD7-FABADCAD22BE}"/>
              </a:ext>
            </a:extLst>
          </p:cNvPr>
          <p:cNvSpPr txBox="1"/>
          <p:nvPr/>
        </p:nvSpPr>
        <p:spPr>
          <a:xfrm>
            <a:off x="396256" y="6365739"/>
            <a:ext cx="1142984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Session </a:t>
            </a:r>
            <a:r>
              <a:rPr lang="en-US" altLang="ko-KR" b="1" dirty="0">
                <a:solidFill>
                  <a:srgbClr val="7F7F7F"/>
                </a:solidFill>
              </a:rPr>
              <a:t>14</a:t>
            </a:r>
            <a:endParaRPr sz="1400" b="1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B7D183D-EE7E-1243-8126-814C312FD6C4}"/>
              </a:ext>
            </a:extLst>
          </p:cNvPr>
          <p:cNvSpPr/>
          <p:nvPr/>
        </p:nvSpPr>
        <p:spPr>
          <a:xfrm>
            <a:off x="396256" y="2233591"/>
            <a:ext cx="5480120" cy="332501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from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dirty="0" err="1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django.shortcuts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import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dirty="0">
                <a:solidFill>
                  <a:srgbClr val="50FA7B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render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, </a:t>
            </a:r>
            <a:r>
              <a:rPr lang="en-US" altLang="ko-KR" dirty="0">
                <a:solidFill>
                  <a:srgbClr val="50FA7B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redirect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from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.models 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import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dirty="0">
                <a:solidFill>
                  <a:srgbClr val="8BE9FD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Post</a:t>
            </a:r>
            <a:endParaRPr lang="en-US" altLang="ko-KR" sz="1600" kern="100" dirty="0">
              <a:solidFill>
                <a:srgbClr val="8BE9FD"/>
              </a:solidFill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6272A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# Create your views here.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def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dirty="0">
                <a:solidFill>
                  <a:srgbClr val="50FA7B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home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(</a:t>
            </a:r>
            <a:r>
              <a:rPr lang="en-US" altLang="ko-KR" i="1" dirty="0">
                <a:solidFill>
                  <a:srgbClr val="FFB86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request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):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posts 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=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dirty="0" err="1">
                <a:solidFill>
                  <a:srgbClr val="8BE9FD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Post</a:t>
            </a:r>
            <a:r>
              <a:rPr lang="en-US" altLang="ko-KR" dirty="0" err="1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.objects.</a:t>
            </a:r>
            <a:r>
              <a:rPr lang="en-US" altLang="ko-KR" dirty="0" err="1">
                <a:solidFill>
                  <a:srgbClr val="50FA7B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all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()</a:t>
            </a:r>
            <a:endParaRPr lang="en-US" altLang="ko-KR" sz="1600" kern="100" dirty="0">
              <a:solidFill>
                <a:srgbClr val="F8F8F2"/>
              </a:solidFill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return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dirty="0">
                <a:solidFill>
                  <a:srgbClr val="50FA7B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render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(</a:t>
            </a:r>
            <a:r>
              <a:rPr lang="en-US" altLang="ko-KR" i="1" dirty="0">
                <a:solidFill>
                  <a:srgbClr val="FFB86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request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, 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'</a:t>
            </a:r>
            <a:r>
              <a:rPr lang="en-US" altLang="ko-KR" dirty="0" err="1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home.html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'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, {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'</a:t>
            </a:r>
            <a:r>
              <a:rPr lang="en-US" altLang="ko-KR" dirty="0" err="1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posts</a:t>
            </a:r>
            <a:r>
              <a:rPr lang="en-US" altLang="ko-KR" dirty="0" err="1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'</a:t>
            </a:r>
            <a:r>
              <a:rPr lang="en-US" altLang="ko-KR" dirty="0" err="1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:posts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})</a:t>
            </a:r>
            <a:endParaRPr lang="en-US" altLang="ko-KR" sz="1600" kern="100" dirty="0">
              <a:solidFill>
                <a:srgbClr val="F8F8F2"/>
              </a:solidFill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def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dirty="0">
                <a:solidFill>
                  <a:srgbClr val="50FA7B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new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(</a:t>
            </a:r>
            <a:r>
              <a:rPr lang="en-US" altLang="ko-KR" i="1" dirty="0">
                <a:solidFill>
                  <a:srgbClr val="FFB86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request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):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if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i="1" dirty="0" err="1">
                <a:solidFill>
                  <a:srgbClr val="FFB86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request</a:t>
            </a:r>
            <a:r>
              <a:rPr lang="en-US" altLang="ko-KR" dirty="0" err="1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.method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==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"</a:t>
            </a:r>
            <a:r>
              <a:rPr lang="en-US" altLang="ko-KR" dirty="0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POST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"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: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    </a:t>
            </a:r>
            <a:r>
              <a:rPr lang="en-US" altLang="ko-KR" dirty="0" err="1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new_post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=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dirty="0" err="1">
                <a:solidFill>
                  <a:srgbClr val="8BE9FD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Post</a:t>
            </a:r>
            <a:r>
              <a:rPr lang="en-US" altLang="ko-KR" dirty="0" err="1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.objects.</a:t>
            </a:r>
            <a:r>
              <a:rPr lang="en-US" altLang="ko-KR" dirty="0" err="1">
                <a:solidFill>
                  <a:srgbClr val="50FA7B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create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(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        </a:t>
            </a:r>
            <a:r>
              <a:rPr lang="en-US" altLang="ko-KR" i="1" dirty="0">
                <a:solidFill>
                  <a:srgbClr val="FFB86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title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=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i="1" dirty="0" err="1">
                <a:solidFill>
                  <a:srgbClr val="FFB86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request</a:t>
            </a:r>
            <a:r>
              <a:rPr lang="en-US" altLang="ko-KR" dirty="0" err="1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.</a:t>
            </a:r>
            <a:r>
              <a:rPr lang="en-US" altLang="ko-KR" dirty="0" err="1">
                <a:solidFill>
                  <a:srgbClr val="BD93F9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POST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[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'</a:t>
            </a:r>
            <a:r>
              <a:rPr lang="en-US" altLang="ko-KR" dirty="0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title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'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],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        </a:t>
            </a:r>
            <a:r>
              <a:rPr lang="en-US" altLang="ko-KR" i="1" dirty="0">
                <a:solidFill>
                  <a:srgbClr val="FFB86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content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=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i="1" dirty="0" err="1">
                <a:solidFill>
                  <a:srgbClr val="FFB86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request</a:t>
            </a:r>
            <a:r>
              <a:rPr lang="en-US" altLang="ko-KR" dirty="0" err="1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.</a:t>
            </a:r>
            <a:r>
              <a:rPr lang="en-US" altLang="ko-KR" dirty="0" err="1">
                <a:solidFill>
                  <a:srgbClr val="BD93F9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POST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[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'</a:t>
            </a:r>
            <a:r>
              <a:rPr lang="en-US" altLang="ko-KR" dirty="0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content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'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]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    )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    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return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dirty="0">
                <a:solidFill>
                  <a:srgbClr val="50FA7B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redirect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(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'</a:t>
            </a:r>
            <a:r>
              <a:rPr lang="en-US" altLang="ko-KR" dirty="0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detail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'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, </a:t>
            </a:r>
            <a:r>
              <a:rPr lang="en-US" altLang="ko-KR" dirty="0" err="1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new_post.pk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)</a:t>
            </a:r>
            <a:endParaRPr lang="en-US" altLang="ko-KR" sz="1600" kern="100" dirty="0">
              <a:solidFill>
                <a:srgbClr val="F8F8F2"/>
              </a:solidFill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return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dirty="0">
                <a:solidFill>
                  <a:srgbClr val="50FA7B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render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(</a:t>
            </a:r>
            <a:r>
              <a:rPr lang="en-US" altLang="ko-KR" i="1" dirty="0">
                <a:solidFill>
                  <a:srgbClr val="FFB86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request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, 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'</a:t>
            </a:r>
            <a:r>
              <a:rPr lang="en-US" altLang="ko-KR" dirty="0" err="1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new.html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'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)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EAFFEA9-84DF-064A-ADDD-DE82C58FF2F9}"/>
              </a:ext>
            </a:extLst>
          </p:cNvPr>
          <p:cNvSpPr/>
          <p:nvPr/>
        </p:nvSpPr>
        <p:spPr>
          <a:xfrm>
            <a:off x="6096000" y="1503048"/>
            <a:ext cx="5592691" cy="404309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def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dirty="0">
                <a:solidFill>
                  <a:srgbClr val="50FA7B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detail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(</a:t>
            </a:r>
            <a:r>
              <a:rPr lang="en-US" altLang="ko-KR" i="1" dirty="0">
                <a:solidFill>
                  <a:srgbClr val="FFB86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request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, </a:t>
            </a:r>
            <a:r>
              <a:rPr lang="en-US" altLang="ko-KR" i="1" dirty="0" err="1">
                <a:solidFill>
                  <a:srgbClr val="FFB86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post_pk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):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post 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=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dirty="0" err="1">
                <a:solidFill>
                  <a:srgbClr val="8BE9FD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Post</a:t>
            </a:r>
            <a:r>
              <a:rPr lang="en-US" altLang="ko-KR" dirty="0" err="1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.objects.</a:t>
            </a:r>
            <a:r>
              <a:rPr lang="en-US" altLang="ko-KR" dirty="0" err="1">
                <a:solidFill>
                  <a:srgbClr val="50FA7B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get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(</a:t>
            </a:r>
            <a:r>
              <a:rPr lang="en-US" altLang="ko-KR" i="1" dirty="0">
                <a:solidFill>
                  <a:srgbClr val="FFB86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pk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=</a:t>
            </a:r>
            <a:r>
              <a:rPr lang="en-US" altLang="ko-KR" i="1" dirty="0" err="1">
                <a:solidFill>
                  <a:srgbClr val="FFB86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post_pk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)</a:t>
            </a:r>
            <a:endParaRPr lang="en-US" altLang="ko-KR" sz="1600" kern="100" dirty="0">
              <a:solidFill>
                <a:srgbClr val="F8F8F2"/>
              </a:solidFill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return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dirty="0">
                <a:solidFill>
                  <a:srgbClr val="50FA7B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render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(</a:t>
            </a:r>
            <a:r>
              <a:rPr lang="en-US" altLang="ko-KR" i="1" dirty="0">
                <a:solidFill>
                  <a:srgbClr val="FFB86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request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, 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'</a:t>
            </a:r>
            <a:r>
              <a:rPr lang="en-US" altLang="ko-KR" dirty="0" err="1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detail.html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'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, {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'</a:t>
            </a:r>
            <a:r>
              <a:rPr lang="en-US" altLang="ko-KR" dirty="0" err="1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post</a:t>
            </a:r>
            <a:r>
              <a:rPr lang="en-US" altLang="ko-KR" dirty="0" err="1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'</a:t>
            </a:r>
            <a:r>
              <a:rPr lang="en-US" altLang="ko-KR" dirty="0" err="1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:post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})</a:t>
            </a:r>
            <a:endParaRPr lang="en-US" altLang="ko-KR" sz="1600" kern="100" dirty="0">
              <a:solidFill>
                <a:srgbClr val="F8F8F2"/>
              </a:solidFill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def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dirty="0">
                <a:solidFill>
                  <a:srgbClr val="50FA7B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edit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(</a:t>
            </a:r>
            <a:r>
              <a:rPr lang="en-US" altLang="ko-KR" i="1" dirty="0">
                <a:solidFill>
                  <a:srgbClr val="FFB86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request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, </a:t>
            </a:r>
            <a:r>
              <a:rPr lang="en-US" altLang="ko-KR" i="1" dirty="0" err="1">
                <a:solidFill>
                  <a:srgbClr val="FFB86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post_pk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):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post 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=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dirty="0" err="1">
                <a:solidFill>
                  <a:srgbClr val="8BE9FD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Post</a:t>
            </a:r>
            <a:r>
              <a:rPr lang="en-US" altLang="ko-KR" dirty="0" err="1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.objects.</a:t>
            </a:r>
            <a:r>
              <a:rPr lang="en-US" altLang="ko-KR" dirty="0" err="1">
                <a:solidFill>
                  <a:srgbClr val="50FA7B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get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(</a:t>
            </a:r>
            <a:r>
              <a:rPr lang="en-US" altLang="ko-KR" i="1" dirty="0">
                <a:solidFill>
                  <a:srgbClr val="FFB86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pk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=</a:t>
            </a:r>
            <a:r>
              <a:rPr lang="en-US" altLang="ko-KR" i="1" dirty="0" err="1">
                <a:solidFill>
                  <a:srgbClr val="FFB86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post_pk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)</a:t>
            </a:r>
            <a:endParaRPr lang="en-US" altLang="ko-KR" sz="1600" kern="100" dirty="0">
              <a:solidFill>
                <a:srgbClr val="F8F8F2"/>
              </a:solidFill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if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i="1" dirty="0" err="1">
                <a:solidFill>
                  <a:srgbClr val="FFB86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request</a:t>
            </a:r>
            <a:r>
              <a:rPr lang="en-US" altLang="ko-KR" dirty="0" err="1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.method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==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'</a:t>
            </a:r>
            <a:r>
              <a:rPr lang="en-US" altLang="ko-KR" dirty="0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POST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'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: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    </a:t>
            </a:r>
            <a:r>
              <a:rPr lang="en-US" altLang="ko-KR" dirty="0" err="1">
                <a:solidFill>
                  <a:srgbClr val="8BE9FD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Post</a:t>
            </a:r>
            <a:r>
              <a:rPr lang="en-US" altLang="ko-KR" dirty="0" err="1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.objects.</a:t>
            </a:r>
            <a:r>
              <a:rPr lang="en-US" altLang="ko-KR" dirty="0" err="1">
                <a:solidFill>
                  <a:srgbClr val="50FA7B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filter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(</a:t>
            </a:r>
            <a:r>
              <a:rPr lang="en-US" altLang="ko-KR" i="1" dirty="0">
                <a:solidFill>
                  <a:srgbClr val="FFB86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pk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=</a:t>
            </a:r>
            <a:r>
              <a:rPr lang="en-US" altLang="ko-KR" i="1" dirty="0" err="1">
                <a:solidFill>
                  <a:srgbClr val="FFB86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post_pk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).</a:t>
            </a:r>
            <a:r>
              <a:rPr lang="en-US" altLang="ko-KR" dirty="0">
                <a:solidFill>
                  <a:srgbClr val="50FA7B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update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(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        </a:t>
            </a:r>
            <a:r>
              <a:rPr lang="en-US" altLang="ko-KR" i="1" dirty="0">
                <a:solidFill>
                  <a:srgbClr val="FFB86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title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=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i="1" dirty="0" err="1">
                <a:solidFill>
                  <a:srgbClr val="FFB86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request</a:t>
            </a:r>
            <a:r>
              <a:rPr lang="en-US" altLang="ko-KR" dirty="0" err="1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.</a:t>
            </a:r>
            <a:r>
              <a:rPr lang="en-US" altLang="ko-KR" dirty="0" err="1">
                <a:solidFill>
                  <a:srgbClr val="BD93F9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POST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[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'</a:t>
            </a:r>
            <a:r>
              <a:rPr lang="en-US" altLang="ko-KR" dirty="0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title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'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],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        </a:t>
            </a:r>
            <a:r>
              <a:rPr lang="en-US" altLang="ko-KR" i="1" dirty="0">
                <a:solidFill>
                  <a:srgbClr val="FFB86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content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=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i="1" dirty="0" err="1">
                <a:solidFill>
                  <a:srgbClr val="FFB86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request</a:t>
            </a:r>
            <a:r>
              <a:rPr lang="en-US" altLang="ko-KR" dirty="0" err="1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.</a:t>
            </a:r>
            <a:r>
              <a:rPr lang="en-US" altLang="ko-KR" dirty="0" err="1">
                <a:solidFill>
                  <a:srgbClr val="BD93F9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POST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[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'</a:t>
            </a:r>
            <a:r>
              <a:rPr lang="en-US" altLang="ko-KR" dirty="0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content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'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]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    )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    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return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dirty="0">
                <a:solidFill>
                  <a:srgbClr val="50FA7B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redirect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(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'</a:t>
            </a:r>
            <a:r>
              <a:rPr lang="en-US" altLang="ko-KR" dirty="0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detail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'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, </a:t>
            </a:r>
            <a:r>
              <a:rPr lang="en-US" altLang="ko-KR" i="1" dirty="0" err="1">
                <a:solidFill>
                  <a:srgbClr val="FFB86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post_pk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)</a:t>
            </a:r>
            <a:endParaRPr lang="en-US" altLang="ko-KR" sz="1600" kern="100" dirty="0">
              <a:solidFill>
                <a:srgbClr val="F8F8F2"/>
              </a:solidFill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return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dirty="0">
                <a:solidFill>
                  <a:srgbClr val="50FA7B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render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(</a:t>
            </a:r>
            <a:r>
              <a:rPr lang="en-US" altLang="ko-KR" i="1" dirty="0">
                <a:solidFill>
                  <a:srgbClr val="FFB86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request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, 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'</a:t>
            </a:r>
            <a:r>
              <a:rPr lang="en-US" altLang="ko-KR" dirty="0" err="1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edit.html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'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, {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'</a:t>
            </a:r>
            <a:r>
              <a:rPr lang="en-US" altLang="ko-KR" dirty="0" err="1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post</a:t>
            </a:r>
            <a:r>
              <a:rPr lang="en-US" altLang="ko-KR" dirty="0" err="1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'</a:t>
            </a:r>
            <a:r>
              <a:rPr lang="en-US" altLang="ko-KR" dirty="0" err="1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:post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})</a:t>
            </a:r>
            <a:endParaRPr lang="en-US" altLang="ko-KR" sz="1600" kern="100" dirty="0">
              <a:solidFill>
                <a:srgbClr val="F8F8F2"/>
              </a:solidFill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def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dirty="0">
                <a:solidFill>
                  <a:srgbClr val="50FA7B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delete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(</a:t>
            </a:r>
            <a:r>
              <a:rPr lang="en-US" altLang="ko-KR" i="1" dirty="0">
                <a:solidFill>
                  <a:srgbClr val="FFB86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request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, </a:t>
            </a:r>
            <a:r>
              <a:rPr lang="en-US" altLang="ko-KR" i="1" dirty="0" err="1">
                <a:solidFill>
                  <a:srgbClr val="FFB86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post_pk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):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post 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=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dirty="0" err="1">
                <a:solidFill>
                  <a:srgbClr val="8BE9FD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Post</a:t>
            </a:r>
            <a:r>
              <a:rPr lang="en-US" altLang="ko-KR" dirty="0" err="1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.objects.</a:t>
            </a:r>
            <a:r>
              <a:rPr lang="en-US" altLang="ko-KR" dirty="0" err="1">
                <a:solidFill>
                  <a:srgbClr val="50FA7B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get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(</a:t>
            </a:r>
            <a:r>
              <a:rPr lang="en-US" altLang="ko-KR" i="1" dirty="0">
                <a:solidFill>
                  <a:srgbClr val="FFB86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pk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=</a:t>
            </a:r>
            <a:r>
              <a:rPr lang="en-US" altLang="ko-KR" i="1" dirty="0" err="1">
                <a:solidFill>
                  <a:srgbClr val="FFB86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post_pk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)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</a:t>
            </a:r>
            <a:r>
              <a:rPr lang="en-US" altLang="ko-KR" dirty="0" err="1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post.</a:t>
            </a:r>
            <a:r>
              <a:rPr lang="en-US" altLang="ko-KR" dirty="0" err="1">
                <a:solidFill>
                  <a:srgbClr val="50FA7B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delete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()</a:t>
            </a:r>
            <a:endParaRPr lang="en-US" altLang="ko-KR" sz="1600" kern="100" dirty="0">
              <a:solidFill>
                <a:srgbClr val="F8F8F2"/>
              </a:solidFill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return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dirty="0">
                <a:solidFill>
                  <a:srgbClr val="50FA7B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redirect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(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'</a:t>
            </a:r>
            <a:r>
              <a:rPr lang="en-US" altLang="ko-KR" dirty="0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home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'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)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C5B9661-68B5-3046-9FAB-5648CDE01893}"/>
              </a:ext>
            </a:extLst>
          </p:cNvPr>
          <p:cNvSpPr/>
          <p:nvPr/>
        </p:nvSpPr>
        <p:spPr>
          <a:xfrm>
            <a:off x="396256" y="1885210"/>
            <a:ext cx="22493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R" dirty="0">
                <a:solidFill>
                  <a:srgbClr val="6272A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# project/blog/</a:t>
            </a:r>
            <a:r>
              <a:rPr lang="en" altLang="ko-KR" dirty="0" err="1">
                <a:solidFill>
                  <a:srgbClr val="6272A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views.py</a:t>
            </a:r>
            <a:endParaRPr lang="en" altLang="ko-KR" dirty="0">
              <a:solidFill>
                <a:srgbClr val="6272A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4FD048-4A4D-ECDD-116E-D225501E2479}"/>
              </a:ext>
            </a:extLst>
          </p:cNvPr>
          <p:cNvSpPr txBox="1"/>
          <p:nvPr/>
        </p:nvSpPr>
        <p:spPr>
          <a:xfrm>
            <a:off x="1657532" y="812876"/>
            <a:ext cx="387157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render: </a:t>
            </a:r>
            <a:r>
              <a:rPr lang="ko-KR" altLang="en-US" dirty="0"/>
              <a:t>동적으로 구성한 뒤 사용자에게 보여줌</a:t>
            </a:r>
            <a:endParaRPr lang="en-US" altLang="ko-KR" dirty="0"/>
          </a:p>
          <a:p>
            <a:r>
              <a:rPr lang="en-US" altLang="ko-KR" dirty="0"/>
              <a:t>redirect: </a:t>
            </a:r>
            <a:r>
              <a:rPr lang="ko-KR" altLang="en-US" dirty="0"/>
              <a:t>뒤에 붙는 경로로 그냥 이동시켜 줌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forms</a:t>
            </a:r>
            <a:r>
              <a:rPr lang="ko-KR" altLang="en-US" dirty="0"/>
              <a:t>의 </a:t>
            </a:r>
            <a:r>
              <a:rPr lang="en-US" altLang="ko-KR" dirty="0"/>
              <a:t>name</a:t>
            </a:r>
            <a:r>
              <a:rPr lang="ko-KR" altLang="en-US" dirty="0"/>
              <a:t>이 </a:t>
            </a:r>
            <a:r>
              <a:rPr lang="en-US" altLang="ko-KR" dirty="0"/>
              <a:t>POST</a:t>
            </a:r>
            <a:r>
              <a:rPr lang="ko-KR" altLang="en-US" dirty="0"/>
              <a:t>의</a:t>
            </a:r>
            <a:r>
              <a:rPr lang="en-US" altLang="ko-KR" dirty="0"/>
              <a:t> key</a:t>
            </a:r>
            <a:r>
              <a:rPr lang="ko-KR" altLang="en-US" dirty="0"/>
              <a:t>로 </a:t>
            </a:r>
            <a:r>
              <a:rPr lang="ko-KR" altLang="en-US" dirty="0" err="1"/>
              <a:t>들어감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497336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5"/>
          <p:cNvSpPr/>
          <p:nvPr/>
        </p:nvSpPr>
        <p:spPr>
          <a:xfrm>
            <a:off x="396256" y="385210"/>
            <a:ext cx="88525" cy="646331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0" name="Google Shape;140;p5"/>
          <p:cNvSpPr txBox="1"/>
          <p:nvPr/>
        </p:nvSpPr>
        <p:spPr>
          <a:xfrm>
            <a:off x="584056" y="305085"/>
            <a:ext cx="2146952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dk1"/>
                </a:solidFill>
              </a:rPr>
              <a:t>Django </a:t>
            </a:r>
            <a:r>
              <a:rPr lang="ko-KR" altLang="en-US" sz="2400" b="1" dirty="0">
                <a:solidFill>
                  <a:schemeClr val="dk1"/>
                </a:solidFill>
              </a:rPr>
              <a:t>복습</a:t>
            </a:r>
            <a:endParaRPr dirty="0"/>
          </a:p>
        </p:txBody>
      </p:sp>
      <p:sp>
        <p:nvSpPr>
          <p:cNvPr id="143" name="Google Shape;143;p5"/>
          <p:cNvSpPr txBox="1"/>
          <p:nvPr/>
        </p:nvSpPr>
        <p:spPr>
          <a:xfrm>
            <a:off x="10255829" y="6365739"/>
            <a:ext cx="172034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NE</a:t>
            </a:r>
            <a:r>
              <a:rPr lang="en-US" sz="1400" b="1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T X LIKELION</a:t>
            </a:r>
            <a:endParaRPr sz="1400" b="1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141;p5">
            <a:extLst>
              <a:ext uri="{FF2B5EF4-FFF2-40B4-BE49-F238E27FC236}">
                <a16:creationId xmlns:a16="http://schemas.microsoft.com/office/drawing/2014/main" id="{62123662-547F-5541-AB0B-3471DBD7FFCE}"/>
              </a:ext>
            </a:extLst>
          </p:cNvPr>
          <p:cNvSpPr txBox="1"/>
          <p:nvPr/>
        </p:nvSpPr>
        <p:spPr>
          <a:xfrm>
            <a:off x="584056" y="766750"/>
            <a:ext cx="1651144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rgbClr val="7F7F7F"/>
                </a:solidFill>
              </a:rPr>
              <a:t>Django</a:t>
            </a:r>
            <a:r>
              <a:rPr lang="ko-KR" altLang="en-US" b="1" dirty="0">
                <a:solidFill>
                  <a:srgbClr val="7F7F7F"/>
                </a:solidFill>
              </a:rPr>
              <a:t> 동작 과정</a:t>
            </a:r>
            <a:endParaRPr dirty="0"/>
          </a:p>
        </p:txBody>
      </p:sp>
      <p:sp>
        <p:nvSpPr>
          <p:cNvPr id="7" name="Google Shape;142;p5">
            <a:extLst>
              <a:ext uri="{FF2B5EF4-FFF2-40B4-BE49-F238E27FC236}">
                <a16:creationId xmlns:a16="http://schemas.microsoft.com/office/drawing/2014/main" id="{BB1289E9-AD79-7A48-ADD7-FABADCAD22BE}"/>
              </a:ext>
            </a:extLst>
          </p:cNvPr>
          <p:cNvSpPr txBox="1"/>
          <p:nvPr/>
        </p:nvSpPr>
        <p:spPr>
          <a:xfrm>
            <a:off x="396256" y="6365739"/>
            <a:ext cx="1142984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Session </a:t>
            </a:r>
            <a:r>
              <a:rPr lang="en-US" altLang="ko-KR" b="1" dirty="0">
                <a:solidFill>
                  <a:srgbClr val="7F7F7F"/>
                </a:solidFill>
              </a:rPr>
              <a:t>14</a:t>
            </a:r>
            <a:endParaRPr sz="1400" b="1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4484A14-5C4F-294B-85CD-5818DDA731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038" y="1301796"/>
            <a:ext cx="10523417" cy="181438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DCDFBA8-B970-4149-A6A5-4D3819D70AD7}"/>
              </a:ext>
            </a:extLst>
          </p:cNvPr>
          <p:cNvSpPr txBox="1"/>
          <p:nvPr/>
        </p:nvSpPr>
        <p:spPr>
          <a:xfrm>
            <a:off x="221682" y="3134648"/>
            <a:ext cx="27270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dirty="0"/>
              <a:t>사용자가 </a:t>
            </a:r>
            <a:r>
              <a:rPr kumimoji="1" lang="en-US" altLang="ko-KR" sz="1200" dirty="0"/>
              <a:t>‘localhost:8000’</a:t>
            </a:r>
            <a:r>
              <a:rPr kumimoji="1" lang="ko-KR" altLang="en-US" sz="1200" dirty="0" err="1"/>
              <a:t>으로</a:t>
            </a:r>
            <a:r>
              <a:rPr kumimoji="1" lang="ko-KR" altLang="en-US" sz="1200" dirty="0"/>
              <a:t> 접속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9AF122C-1E89-FA4A-BBD6-3E64050A5E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697676"/>
            <a:ext cx="5118426" cy="179109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04A1314-F0FA-E146-9740-9FAB549406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8426" y="3230839"/>
            <a:ext cx="6465303" cy="202421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12659BE-10A4-B244-8267-7D37BD525E69}"/>
              </a:ext>
            </a:extLst>
          </p:cNvPr>
          <p:cNvSpPr txBox="1"/>
          <p:nvPr/>
        </p:nvSpPr>
        <p:spPr>
          <a:xfrm>
            <a:off x="7927433" y="2973454"/>
            <a:ext cx="40428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00" b="1" dirty="0" err="1"/>
              <a:t>QuerySet</a:t>
            </a:r>
            <a:r>
              <a:rPr kumimoji="1" lang="en-US" altLang="ko-KR" sz="1000" b="1" dirty="0"/>
              <a:t> </a:t>
            </a:r>
          </a:p>
          <a:p>
            <a:r>
              <a:rPr kumimoji="1" lang="ko-KR" altLang="en-US" sz="1000" b="1" dirty="0"/>
              <a:t>데이터베이스에서 전달받은 모델의 객체 목록</a:t>
            </a:r>
            <a:r>
              <a:rPr kumimoji="1" lang="en-US" altLang="ko-KR" sz="1000" b="1" dirty="0"/>
              <a:t>(list) = </a:t>
            </a:r>
            <a:r>
              <a:rPr kumimoji="1" lang="ko-KR" altLang="en-US" sz="1000" b="1" dirty="0"/>
              <a:t>모델들의 집합</a:t>
            </a:r>
            <a:endParaRPr kumimoji="1" lang="en-US" altLang="ko-KR" sz="1000" b="1" dirty="0"/>
          </a:p>
        </p:txBody>
      </p:sp>
    </p:spTree>
    <p:extLst>
      <p:ext uri="{BB962C8B-B14F-4D97-AF65-F5344CB8AC3E}">
        <p14:creationId xmlns:p14="http://schemas.microsoft.com/office/powerpoint/2010/main" val="6555461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5"/>
          <p:cNvSpPr txBox="1"/>
          <p:nvPr/>
        </p:nvSpPr>
        <p:spPr>
          <a:xfrm>
            <a:off x="396256" y="6365739"/>
            <a:ext cx="1142984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Session </a:t>
            </a:r>
            <a:r>
              <a:rPr lang="en-US" altLang="ko-KR" b="1" dirty="0">
                <a:solidFill>
                  <a:srgbClr val="7F7F7F"/>
                </a:solidFill>
              </a:rPr>
              <a:t>14</a:t>
            </a:r>
            <a:endParaRPr sz="1400" b="1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5"/>
          <p:cNvSpPr txBox="1"/>
          <p:nvPr/>
        </p:nvSpPr>
        <p:spPr>
          <a:xfrm>
            <a:off x="10255829" y="6365739"/>
            <a:ext cx="172034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NE</a:t>
            </a:r>
            <a:r>
              <a:rPr lang="en-US" sz="1400" b="1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T X LIKELION</a:t>
            </a:r>
            <a:endParaRPr sz="1400" b="1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8F8DA1-C80F-C38D-C569-7261F5F454B9}"/>
              </a:ext>
            </a:extLst>
          </p:cNvPr>
          <p:cNvSpPr txBox="1"/>
          <p:nvPr/>
        </p:nvSpPr>
        <p:spPr>
          <a:xfrm>
            <a:off x="484862" y="1962364"/>
            <a:ext cx="11279048" cy="22569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5000" b="1" dirty="0"/>
              <a:t>쉬는 시간 후</a:t>
            </a:r>
            <a:r>
              <a:rPr lang="en-US" altLang="ko-KR" sz="5000" b="1" dirty="0"/>
              <a:t>, Django </a:t>
            </a:r>
            <a:r>
              <a:rPr lang="ko-KR" altLang="en-US" sz="5000" b="1" dirty="0"/>
              <a:t>심화 </a:t>
            </a:r>
            <a:r>
              <a:rPr lang="en-US" altLang="ko-KR" sz="5000" b="1" dirty="0"/>
              <a:t>: App </a:t>
            </a:r>
            <a:r>
              <a:rPr lang="ko-KR" altLang="en-US" sz="5000" b="1" dirty="0"/>
              <a:t>분리</a:t>
            </a:r>
            <a:endParaRPr lang="en-US" altLang="ko-KR" sz="5000" b="1" dirty="0"/>
          </a:p>
          <a:p>
            <a:pPr>
              <a:lnSpc>
                <a:spcPct val="150000"/>
              </a:lnSpc>
            </a:pPr>
            <a:r>
              <a:rPr lang="ko-KR" altLang="en-US" sz="5000" b="1" dirty="0"/>
              <a:t>시작하겠습니다</a:t>
            </a:r>
            <a:r>
              <a:rPr lang="en-US" altLang="ko-KR" sz="5000" b="1" dirty="0"/>
              <a:t>.</a:t>
            </a:r>
            <a:endParaRPr lang="ko-KR" altLang="en-US" sz="5000" b="1" dirty="0"/>
          </a:p>
        </p:txBody>
      </p:sp>
    </p:spTree>
    <p:extLst>
      <p:ext uri="{BB962C8B-B14F-4D97-AF65-F5344CB8AC3E}">
        <p14:creationId xmlns:p14="http://schemas.microsoft.com/office/powerpoint/2010/main" val="39376899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5"/>
          <p:cNvSpPr txBox="1"/>
          <p:nvPr/>
        </p:nvSpPr>
        <p:spPr>
          <a:xfrm>
            <a:off x="396256" y="6365739"/>
            <a:ext cx="1142984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Session </a:t>
            </a:r>
            <a:r>
              <a:rPr lang="en-US" altLang="ko-KR" b="1" dirty="0">
                <a:solidFill>
                  <a:srgbClr val="7F7F7F"/>
                </a:solidFill>
              </a:rPr>
              <a:t>14</a:t>
            </a:r>
            <a:endParaRPr sz="1400" b="1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5"/>
          <p:cNvSpPr txBox="1"/>
          <p:nvPr/>
        </p:nvSpPr>
        <p:spPr>
          <a:xfrm>
            <a:off x="10255829" y="6365739"/>
            <a:ext cx="172034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NE</a:t>
            </a:r>
            <a:r>
              <a:rPr lang="en-US" sz="1400" b="1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T X LIKELION</a:t>
            </a:r>
            <a:endParaRPr sz="1400" b="1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9545810-10CE-014B-9F3B-0D45414A8E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518" y="1500163"/>
            <a:ext cx="7144116" cy="4283669"/>
          </a:xfrm>
          <a:prstGeom prst="rect">
            <a:avLst/>
          </a:prstGeom>
        </p:spPr>
      </p:pic>
      <p:pic>
        <p:nvPicPr>
          <p:cNvPr id="18" name="그림 17" descr="텍스트이(가) 표시된 사진&#10;&#10;자동 생성된 설명">
            <a:extLst>
              <a:ext uri="{FF2B5EF4-FFF2-40B4-BE49-F238E27FC236}">
                <a16:creationId xmlns:a16="http://schemas.microsoft.com/office/drawing/2014/main" id="{D23710CB-DDAE-DA42-AC88-CEAE5EBF67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6777" y="385210"/>
            <a:ext cx="5172214" cy="2283554"/>
          </a:xfrm>
          <a:prstGeom prst="rect">
            <a:avLst/>
          </a:prstGeom>
        </p:spPr>
      </p:pic>
      <p:sp>
        <p:nvSpPr>
          <p:cNvPr id="9" name="Google Shape;138;p5">
            <a:extLst>
              <a:ext uri="{FF2B5EF4-FFF2-40B4-BE49-F238E27FC236}">
                <a16:creationId xmlns:a16="http://schemas.microsoft.com/office/drawing/2014/main" id="{5CD1C31D-1D78-0CB2-6416-20FA4A4EFF70}"/>
              </a:ext>
            </a:extLst>
          </p:cNvPr>
          <p:cNvSpPr/>
          <p:nvPr/>
        </p:nvSpPr>
        <p:spPr>
          <a:xfrm>
            <a:off x="396256" y="385210"/>
            <a:ext cx="88525" cy="646331"/>
          </a:xfrm>
          <a:prstGeom prst="rect">
            <a:avLst/>
          </a:prstGeom>
          <a:solidFill>
            <a:srgbClr val="FFC000"/>
          </a:solidFill>
          <a:ln w="12700" cap="flat" cmpd="sng">
            <a:solidFill>
              <a:srgbClr val="FFC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140;p5">
            <a:extLst>
              <a:ext uri="{FF2B5EF4-FFF2-40B4-BE49-F238E27FC236}">
                <a16:creationId xmlns:a16="http://schemas.microsoft.com/office/drawing/2014/main" id="{8524D503-8AEE-FDC7-84AD-149A7357AA45}"/>
              </a:ext>
            </a:extLst>
          </p:cNvPr>
          <p:cNvSpPr txBox="1"/>
          <p:nvPr/>
        </p:nvSpPr>
        <p:spPr>
          <a:xfrm>
            <a:off x="584056" y="305085"/>
            <a:ext cx="2146952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FFC000"/>
                </a:solidFill>
              </a:rPr>
              <a:t>Django </a:t>
            </a:r>
            <a:r>
              <a:rPr lang="ko-KR" altLang="en-US" sz="2400" b="1" dirty="0">
                <a:solidFill>
                  <a:srgbClr val="FFC000"/>
                </a:solidFill>
              </a:rPr>
              <a:t>심화</a:t>
            </a:r>
            <a:endParaRPr dirty="0">
              <a:solidFill>
                <a:srgbClr val="FFC000"/>
              </a:solidFill>
            </a:endParaRPr>
          </a:p>
        </p:txBody>
      </p:sp>
      <p:sp>
        <p:nvSpPr>
          <p:cNvPr id="11" name="Google Shape;141;p5">
            <a:extLst>
              <a:ext uri="{FF2B5EF4-FFF2-40B4-BE49-F238E27FC236}">
                <a16:creationId xmlns:a16="http://schemas.microsoft.com/office/drawing/2014/main" id="{B081EB2B-98BA-0E24-7A83-2489E01CB83A}"/>
              </a:ext>
            </a:extLst>
          </p:cNvPr>
          <p:cNvSpPr txBox="1"/>
          <p:nvPr/>
        </p:nvSpPr>
        <p:spPr>
          <a:xfrm>
            <a:off x="584056" y="766750"/>
            <a:ext cx="1643899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dirty="0">
                <a:solidFill>
                  <a:srgbClr val="7F7F7F"/>
                </a:solidFill>
              </a:rPr>
              <a:t>Model</a:t>
            </a:r>
            <a:r>
              <a:rPr lang="ko-KR" altLang="en-US" b="1" dirty="0">
                <a:solidFill>
                  <a:srgbClr val="7F7F7F"/>
                </a:solidFill>
              </a:rPr>
              <a:t> 심화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D0054C0-F4EA-0D2C-3FE3-1964326C0D23}"/>
              </a:ext>
            </a:extLst>
          </p:cNvPr>
          <p:cNvSpPr txBox="1"/>
          <p:nvPr/>
        </p:nvSpPr>
        <p:spPr>
          <a:xfrm>
            <a:off x="2971800" y="487017"/>
            <a:ext cx="33297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model</a:t>
            </a:r>
            <a:r>
              <a:rPr lang="ko-KR" altLang="en-US" dirty="0"/>
              <a:t>이름</a:t>
            </a:r>
            <a:r>
              <a:rPr lang="en-US" altLang="ko-KR" dirty="0"/>
              <a:t>.</a:t>
            </a:r>
            <a:r>
              <a:rPr lang="en-US" altLang="ko-KR" dirty="0" err="1"/>
              <a:t>objects.get</a:t>
            </a:r>
            <a:r>
              <a:rPr lang="en-US" altLang="ko-KR" dirty="0"/>
              <a:t>()</a:t>
            </a:r>
            <a:r>
              <a:rPr lang="ko-KR" altLang="en-US" dirty="0"/>
              <a:t>은 </a:t>
            </a:r>
            <a:r>
              <a:rPr lang="en-US" altLang="ko-KR" dirty="0"/>
              <a:t>query</a:t>
            </a:r>
            <a:r>
              <a:rPr lang="ko-KR" altLang="en-US" dirty="0"/>
              <a:t>를 반환</a:t>
            </a:r>
            <a:endParaRPr lang="en-US" altLang="ko-KR" dirty="0"/>
          </a:p>
          <a:p>
            <a:r>
              <a:rPr lang="en-US" altLang="ko-KR" dirty="0"/>
              <a:t>filter</a:t>
            </a:r>
            <a:r>
              <a:rPr lang="ko-KR" altLang="en-US" dirty="0"/>
              <a:t>는 </a:t>
            </a:r>
            <a:r>
              <a:rPr lang="en-US" altLang="ko-KR" dirty="0" err="1"/>
              <a:t>queryset</a:t>
            </a:r>
            <a:r>
              <a:rPr lang="ko-KR" altLang="en-US" dirty="0"/>
              <a:t>을 반환</a:t>
            </a:r>
          </a:p>
        </p:txBody>
      </p:sp>
    </p:spTree>
    <p:extLst>
      <p:ext uri="{BB962C8B-B14F-4D97-AF65-F5344CB8AC3E}">
        <p14:creationId xmlns:p14="http://schemas.microsoft.com/office/powerpoint/2010/main" val="13521020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5"/>
          <p:cNvSpPr txBox="1"/>
          <p:nvPr/>
        </p:nvSpPr>
        <p:spPr>
          <a:xfrm>
            <a:off x="396256" y="6365739"/>
            <a:ext cx="1142984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Session </a:t>
            </a:r>
            <a:r>
              <a:rPr lang="en-US" altLang="ko-KR" b="1" dirty="0">
                <a:solidFill>
                  <a:srgbClr val="7F7F7F"/>
                </a:solidFill>
              </a:rPr>
              <a:t>14</a:t>
            </a:r>
            <a:endParaRPr sz="1400" b="1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5"/>
          <p:cNvSpPr txBox="1"/>
          <p:nvPr/>
        </p:nvSpPr>
        <p:spPr>
          <a:xfrm>
            <a:off x="10255829" y="6365739"/>
            <a:ext cx="172034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NE</a:t>
            </a:r>
            <a:r>
              <a:rPr lang="en-US" sz="1400" b="1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T X LIKELION</a:t>
            </a:r>
            <a:endParaRPr sz="1400" b="1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0B9CF22-E074-AA49-8C45-61FE4AB9D750}"/>
              </a:ext>
            </a:extLst>
          </p:cNvPr>
          <p:cNvSpPr/>
          <p:nvPr/>
        </p:nvSpPr>
        <p:spPr>
          <a:xfrm>
            <a:off x="440518" y="1116172"/>
            <a:ext cx="5700638" cy="52868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ts val="1350"/>
              </a:lnSpc>
            </a:pPr>
            <a:r>
              <a:rPr lang="en-US" altLang="ko-KR" sz="1000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from</a:t>
            </a:r>
            <a:r>
              <a:rPr lang="en-US" altLang="ko-KR" sz="1000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sz="1000" dirty="0" err="1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django.db</a:t>
            </a:r>
            <a:r>
              <a:rPr lang="en-US" altLang="ko-KR" sz="1000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sz="1000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import</a:t>
            </a:r>
            <a:r>
              <a:rPr lang="en-US" altLang="ko-KR" sz="1000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models</a:t>
            </a:r>
            <a:endParaRPr lang="ko-KR" altLang="ko-KR" sz="10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sz="1000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from</a:t>
            </a:r>
            <a:r>
              <a:rPr lang="en-US" altLang="ko-KR" sz="1000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sz="1000" dirty="0" err="1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django.contrib.auth.models</a:t>
            </a:r>
            <a:r>
              <a:rPr lang="en-US" altLang="ko-KR" sz="1000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sz="1000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import</a:t>
            </a:r>
            <a:r>
              <a:rPr lang="en-US" altLang="ko-KR" sz="1000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sz="1000" dirty="0">
                <a:solidFill>
                  <a:srgbClr val="8BE9FD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User</a:t>
            </a:r>
            <a:endParaRPr lang="ko-KR" altLang="ko-KR" sz="10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sz="1000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from</a:t>
            </a:r>
            <a:r>
              <a:rPr lang="en-US" altLang="ko-KR" sz="1000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sz="1000" dirty="0" err="1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django.urls</a:t>
            </a:r>
            <a:r>
              <a:rPr lang="en-US" altLang="ko-KR" sz="1000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sz="1000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import</a:t>
            </a:r>
            <a:r>
              <a:rPr lang="en-US" altLang="ko-KR" sz="1000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sz="1000" dirty="0">
                <a:solidFill>
                  <a:srgbClr val="50FA7B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reverse</a:t>
            </a:r>
            <a:endParaRPr lang="en-US" altLang="ko-KR" sz="1000" kern="100" dirty="0">
              <a:solidFill>
                <a:srgbClr val="50FA7B"/>
              </a:solidFill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endParaRPr lang="ko-KR" altLang="ko-KR" sz="10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sz="1000" dirty="0">
                <a:solidFill>
                  <a:srgbClr val="6272A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# Create your models here.</a:t>
            </a:r>
            <a:endParaRPr lang="en-US" altLang="ko-KR" sz="1000" kern="100" dirty="0">
              <a:solidFill>
                <a:srgbClr val="6272A4"/>
              </a:solidFill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endParaRPr lang="ko-KR" altLang="ko-KR" sz="10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sz="1000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class</a:t>
            </a:r>
            <a:r>
              <a:rPr lang="en-US" altLang="ko-KR" sz="1000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sz="1000" dirty="0">
                <a:solidFill>
                  <a:srgbClr val="8BE9FD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Post</a:t>
            </a:r>
            <a:r>
              <a:rPr lang="en-US" altLang="ko-KR" sz="1000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(</a:t>
            </a:r>
            <a:r>
              <a:rPr lang="en-US" altLang="ko-KR" sz="1000" i="1" dirty="0" err="1">
                <a:solidFill>
                  <a:srgbClr val="8BE9FD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models</a:t>
            </a:r>
            <a:r>
              <a:rPr lang="en-US" altLang="ko-KR" sz="1000" dirty="0" err="1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.</a:t>
            </a:r>
            <a:r>
              <a:rPr lang="en-US" altLang="ko-KR" sz="1000" dirty="0" err="1">
                <a:solidFill>
                  <a:srgbClr val="8BE9FD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Model</a:t>
            </a:r>
            <a:r>
              <a:rPr lang="en-US" altLang="ko-KR" sz="1000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):</a:t>
            </a:r>
            <a:endParaRPr lang="ko-KR" altLang="ko-KR" sz="10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sz="1000" dirty="0">
                <a:solidFill>
                  <a:srgbClr val="6272A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# </a:t>
            </a:r>
            <a:r>
              <a:rPr lang="ko-KR" altLang="ko-KR" sz="1000" dirty="0">
                <a:solidFill>
                  <a:srgbClr val="6272A4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모델 속성</a:t>
            </a:r>
            <a:r>
              <a:rPr lang="en-US" altLang="ko-KR" sz="1000" dirty="0">
                <a:solidFill>
                  <a:srgbClr val="6272A4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 : </a:t>
            </a:r>
            <a:r>
              <a:rPr lang="ko-KR" altLang="ko-KR" sz="1000" dirty="0">
                <a:solidFill>
                  <a:srgbClr val="6272A4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데이터베이스 테이블의 컬럼</a:t>
            </a:r>
            <a:r>
              <a:rPr lang="en-US" altLang="ko-KR" sz="1000" dirty="0">
                <a:solidFill>
                  <a:srgbClr val="6272A4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 = </a:t>
            </a:r>
            <a:r>
              <a:rPr lang="ko-KR" altLang="ko-KR" sz="1000" dirty="0">
                <a:solidFill>
                  <a:srgbClr val="6272A4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모델 클래스의 속성</a:t>
            </a:r>
            <a:r>
              <a:rPr lang="en-US" altLang="ko-KR" sz="1000" dirty="0">
                <a:solidFill>
                  <a:srgbClr val="6272A4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 = </a:t>
            </a:r>
            <a:r>
              <a:rPr lang="ko-KR" altLang="ko-KR" sz="1000" dirty="0">
                <a:solidFill>
                  <a:srgbClr val="6272A4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모델 클래스의 필드</a:t>
            </a:r>
            <a:r>
              <a:rPr lang="en-US" altLang="ko-KR" sz="1000" dirty="0">
                <a:solidFill>
                  <a:srgbClr val="6272A4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 (ORM)</a:t>
            </a:r>
            <a:endParaRPr lang="ko-KR" altLang="ko-KR" sz="10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sz="1000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title </a:t>
            </a:r>
            <a:r>
              <a:rPr lang="en-US" altLang="ko-KR" sz="1000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=</a:t>
            </a:r>
            <a:r>
              <a:rPr lang="en-US" altLang="ko-KR" sz="1000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sz="1000" dirty="0" err="1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models.</a:t>
            </a:r>
            <a:r>
              <a:rPr lang="en-US" altLang="ko-KR" sz="1000" dirty="0" err="1">
                <a:solidFill>
                  <a:srgbClr val="8BE9FD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CharField</a:t>
            </a:r>
            <a:r>
              <a:rPr lang="en-US" altLang="ko-KR" sz="1000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(</a:t>
            </a:r>
            <a:r>
              <a:rPr lang="en-US" altLang="ko-KR" sz="1000" i="1" dirty="0" err="1">
                <a:solidFill>
                  <a:srgbClr val="FFB86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verbose_name</a:t>
            </a:r>
            <a:r>
              <a:rPr lang="en-US" altLang="ko-KR" sz="1000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=</a:t>
            </a:r>
            <a:r>
              <a:rPr lang="en-US" altLang="ko-KR" sz="1000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'</a:t>
            </a:r>
            <a:r>
              <a:rPr lang="en-US" altLang="ko-KR" sz="1000" dirty="0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TITLE</a:t>
            </a:r>
            <a:r>
              <a:rPr lang="en-US" altLang="ko-KR" sz="1000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'</a:t>
            </a:r>
            <a:r>
              <a:rPr lang="en-US" altLang="ko-KR" sz="1000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, </a:t>
            </a:r>
            <a:r>
              <a:rPr lang="en-US" altLang="ko-KR" sz="1000" i="1" dirty="0" err="1">
                <a:solidFill>
                  <a:srgbClr val="FFB86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max_length</a:t>
            </a:r>
            <a:r>
              <a:rPr lang="en-US" altLang="ko-KR" sz="1000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=</a:t>
            </a:r>
            <a:r>
              <a:rPr lang="en-US" altLang="ko-KR" sz="1000" dirty="0">
                <a:solidFill>
                  <a:srgbClr val="BD93F9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50</a:t>
            </a:r>
            <a:r>
              <a:rPr lang="en-US" altLang="ko-KR" sz="1000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)</a:t>
            </a:r>
            <a:endParaRPr lang="ko-KR" altLang="ko-KR" sz="10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sz="1000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</a:t>
            </a:r>
            <a:r>
              <a:rPr lang="en-US" altLang="ko-KR" sz="1000" dirty="0">
                <a:solidFill>
                  <a:srgbClr val="6272A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# </a:t>
            </a:r>
            <a:r>
              <a:rPr lang="en-US" altLang="ko-KR" sz="1000" dirty="0" err="1">
                <a:solidFill>
                  <a:srgbClr val="6272A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CharField</a:t>
            </a:r>
            <a:r>
              <a:rPr lang="ko-KR" altLang="ko-KR" sz="1000" dirty="0">
                <a:solidFill>
                  <a:srgbClr val="6272A4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는</a:t>
            </a:r>
            <a:r>
              <a:rPr lang="en-US" altLang="ko-KR" sz="1000" dirty="0">
                <a:solidFill>
                  <a:srgbClr val="6272A4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 </a:t>
            </a:r>
            <a:r>
              <a:rPr lang="en-US" altLang="ko-KR" sz="1000" dirty="0" err="1">
                <a:solidFill>
                  <a:srgbClr val="6272A4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max_length</a:t>
            </a:r>
            <a:r>
              <a:rPr lang="ko-KR" altLang="ko-KR" sz="1000" dirty="0">
                <a:solidFill>
                  <a:srgbClr val="6272A4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가 필수</a:t>
            </a:r>
            <a:r>
              <a:rPr lang="en-US" altLang="ko-KR" sz="1000" dirty="0">
                <a:solidFill>
                  <a:srgbClr val="6272A4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. form</a:t>
            </a:r>
            <a:r>
              <a:rPr lang="ko-KR" altLang="ko-KR" sz="1000" dirty="0">
                <a:solidFill>
                  <a:srgbClr val="6272A4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에서</a:t>
            </a:r>
            <a:r>
              <a:rPr lang="en-US" altLang="ko-KR" sz="1000" dirty="0">
                <a:solidFill>
                  <a:srgbClr val="6272A4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 input tag</a:t>
            </a:r>
            <a:endParaRPr lang="ko-KR" altLang="ko-KR" sz="10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sz="1000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content </a:t>
            </a:r>
            <a:r>
              <a:rPr lang="en-US" altLang="ko-KR" sz="1000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=</a:t>
            </a:r>
            <a:r>
              <a:rPr lang="en-US" altLang="ko-KR" sz="1000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sz="1000" dirty="0" err="1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models.</a:t>
            </a:r>
            <a:r>
              <a:rPr lang="en-US" altLang="ko-KR" sz="1000" dirty="0" err="1">
                <a:solidFill>
                  <a:srgbClr val="8BE9FD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TextField</a:t>
            </a:r>
            <a:r>
              <a:rPr lang="en-US" altLang="ko-KR" sz="1000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()</a:t>
            </a:r>
            <a:endParaRPr lang="ko-KR" altLang="ko-KR" sz="10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sz="1000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</a:t>
            </a:r>
            <a:r>
              <a:rPr lang="en-US" altLang="ko-KR" sz="1000" dirty="0">
                <a:solidFill>
                  <a:srgbClr val="6272A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# </a:t>
            </a:r>
            <a:r>
              <a:rPr lang="en-US" altLang="ko-KR" sz="1000" dirty="0" err="1">
                <a:solidFill>
                  <a:srgbClr val="6272A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TextField</a:t>
            </a:r>
            <a:r>
              <a:rPr lang="ko-KR" altLang="ko-KR" sz="1000" dirty="0">
                <a:solidFill>
                  <a:srgbClr val="6272A4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는</a:t>
            </a:r>
            <a:r>
              <a:rPr lang="en-US" altLang="ko-KR" sz="1000" dirty="0">
                <a:solidFill>
                  <a:srgbClr val="6272A4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 form</a:t>
            </a:r>
            <a:r>
              <a:rPr lang="ko-KR" altLang="ko-KR" sz="1000" dirty="0">
                <a:solidFill>
                  <a:srgbClr val="6272A4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에서</a:t>
            </a:r>
            <a:r>
              <a:rPr lang="en-US" altLang="ko-KR" sz="1000" dirty="0">
                <a:solidFill>
                  <a:srgbClr val="6272A4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 </a:t>
            </a:r>
            <a:r>
              <a:rPr lang="en-US" altLang="ko-KR" sz="1000" dirty="0" err="1">
                <a:solidFill>
                  <a:srgbClr val="6272A4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textarea</a:t>
            </a:r>
            <a:r>
              <a:rPr lang="en-US" altLang="ko-KR" sz="1000" dirty="0">
                <a:solidFill>
                  <a:srgbClr val="6272A4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 tag</a:t>
            </a:r>
            <a:endParaRPr lang="ko-KR" altLang="ko-KR" sz="10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sz="1000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</a:t>
            </a:r>
            <a:r>
              <a:rPr lang="en-US" altLang="ko-KR" sz="1000" dirty="0" err="1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create_dt</a:t>
            </a:r>
            <a:r>
              <a:rPr lang="en-US" altLang="ko-KR" sz="1000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sz="1000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=</a:t>
            </a:r>
            <a:r>
              <a:rPr lang="en-US" altLang="ko-KR" sz="1000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sz="1000" dirty="0" err="1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models.</a:t>
            </a:r>
            <a:r>
              <a:rPr lang="en-US" altLang="ko-KR" sz="1000" dirty="0" err="1">
                <a:solidFill>
                  <a:srgbClr val="8BE9FD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DateTimeField</a:t>
            </a:r>
            <a:r>
              <a:rPr lang="en-US" altLang="ko-KR" sz="1000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(</a:t>
            </a:r>
            <a:r>
              <a:rPr lang="en-US" altLang="ko-KR" sz="1000" i="1" dirty="0" err="1">
                <a:solidFill>
                  <a:srgbClr val="FFB86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auto_now_add</a:t>
            </a:r>
            <a:r>
              <a:rPr lang="en-US" altLang="ko-KR" sz="1000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=</a:t>
            </a:r>
            <a:r>
              <a:rPr lang="en-US" altLang="ko-KR" sz="1000" dirty="0">
                <a:solidFill>
                  <a:srgbClr val="BD93F9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True</a:t>
            </a:r>
            <a:r>
              <a:rPr lang="en-US" altLang="ko-KR" sz="1000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)</a:t>
            </a:r>
            <a:endParaRPr lang="ko-KR" altLang="ko-KR" sz="10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sz="1000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</a:t>
            </a:r>
            <a:r>
              <a:rPr lang="en-US" altLang="ko-KR" sz="1000" dirty="0">
                <a:solidFill>
                  <a:srgbClr val="6272A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# </a:t>
            </a:r>
            <a:r>
              <a:rPr lang="en-US" altLang="ko-KR" sz="1000" dirty="0" err="1">
                <a:solidFill>
                  <a:srgbClr val="6272A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auto_now_add</a:t>
            </a:r>
            <a:r>
              <a:rPr lang="ko-KR" altLang="ko-KR" sz="1000" dirty="0">
                <a:solidFill>
                  <a:srgbClr val="6272A4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는 생성 시각 기준으로 자동 생성</a:t>
            </a:r>
            <a:endParaRPr lang="ko-KR" altLang="ko-KR" sz="10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sz="1000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</a:t>
            </a:r>
            <a:r>
              <a:rPr lang="en-US" altLang="ko-KR" sz="1000" dirty="0" err="1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update_dt</a:t>
            </a:r>
            <a:r>
              <a:rPr lang="en-US" altLang="ko-KR" sz="1000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sz="1000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=</a:t>
            </a:r>
            <a:r>
              <a:rPr lang="en-US" altLang="ko-KR" sz="1000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sz="1000" dirty="0" err="1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models.</a:t>
            </a:r>
            <a:r>
              <a:rPr lang="en-US" altLang="ko-KR" sz="1000" dirty="0" err="1">
                <a:solidFill>
                  <a:srgbClr val="8BE9FD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DateTimeField</a:t>
            </a:r>
            <a:r>
              <a:rPr lang="en-US" altLang="ko-KR" sz="1000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(</a:t>
            </a:r>
            <a:r>
              <a:rPr lang="en-US" altLang="ko-KR" sz="1000" i="1" dirty="0" err="1">
                <a:solidFill>
                  <a:srgbClr val="FFB86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auto_now</a:t>
            </a:r>
            <a:r>
              <a:rPr lang="en-US" altLang="ko-KR" sz="1000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=</a:t>
            </a:r>
            <a:r>
              <a:rPr lang="en-US" altLang="ko-KR" sz="1000" dirty="0">
                <a:solidFill>
                  <a:srgbClr val="BD93F9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True</a:t>
            </a:r>
            <a:r>
              <a:rPr lang="en-US" altLang="ko-KR" sz="1000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)</a:t>
            </a:r>
            <a:endParaRPr lang="ko-KR" altLang="ko-KR" sz="10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sz="1000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</a:t>
            </a:r>
            <a:r>
              <a:rPr lang="en-US" altLang="ko-KR" sz="1000" dirty="0">
                <a:solidFill>
                  <a:srgbClr val="6272A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# </a:t>
            </a:r>
            <a:r>
              <a:rPr lang="en-US" altLang="ko-KR" sz="1000" dirty="0" err="1">
                <a:solidFill>
                  <a:srgbClr val="6272A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auto_now</a:t>
            </a:r>
            <a:r>
              <a:rPr lang="ko-KR" altLang="ko-KR" sz="1000" dirty="0">
                <a:solidFill>
                  <a:srgbClr val="6272A4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는 저장 시각 기준으로 자동 생성</a:t>
            </a:r>
            <a:endParaRPr lang="ko-KR" altLang="ko-KR" sz="10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sz="1000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author </a:t>
            </a:r>
            <a:r>
              <a:rPr lang="en-US" altLang="ko-KR" sz="1000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=</a:t>
            </a:r>
            <a:r>
              <a:rPr lang="en-US" altLang="ko-KR" sz="1000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sz="1000" dirty="0" err="1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models.</a:t>
            </a:r>
            <a:r>
              <a:rPr lang="en-US" altLang="ko-KR" sz="1000" dirty="0" err="1">
                <a:solidFill>
                  <a:srgbClr val="8BE9FD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ForeignKey</a:t>
            </a:r>
            <a:r>
              <a:rPr lang="en-US" altLang="ko-KR" sz="1000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(</a:t>
            </a:r>
            <a:r>
              <a:rPr lang="en-US" altLang="ko-KR" sz="1000" dirty="0">
                <a:solidFill>
                  <a:srgbClr val="8BE9FD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User</a:t>
            </a:r>
            <a:r>
              <a:rPr lang="en-US" altLang="ko-KR" sz="1000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, </a:t>
            </a:r>
            <a:r>
              <a:rPr lang="en-US" altLang="ko-KR" sz="1000" i="1" dirty="0" err="1">
                <a:solidFill>
                  <a:srgbClr val="FFB86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on_delete</a:t>
            </a:r>
            <a:r>
              <a:rPr lang="en-US" altLang="ko-KR" sz="1000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=</a:t>
            </a:r>
            <a:r>
              <a:rPr lang="en-US" altLang="ko-KR" sz="1000" dirty="0" err="1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models.</a:t>
            </a:r>
            <a:r>
              <a:rPr lang="en-US" altLang="ko-KR" sz="1000" dirty="0" err="1">
                <a:solidFill>
                  <a:srgbClr val="50FA7B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CASCADE</a:t>
            </a:r>
            <a:r>
              <a:rPr lang="en-US" altLang="ko-KR" sz="1000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, </a:t>
            </a:r>
            <a:r>
              <a:rPr lang="en-US" altLang="ko-KR" sz="1000" i="1" dirty="0" err="1">
                <a:solidFill>
                  <a:srgbClr val="FFB86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related_name</a:t>
            </a:r>
            <a:r>
              <a:rPr lang="en-US" altLang="ko-KR" sz="1000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=</a:t>
            </a:r>
            <a:r>
              <a:rPr lang="en-US" altLang="ko-KR" sz="1000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"</a:t>
            </a:r>
            <a:r>
              <a:rPr lang="en-US" altLang="ko-KR" sz="1000" dirty="0" err="1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my_posts</a:t>
            </a:r>
            <a:r>
              <a:rPr lang="en-US" altLang="ko-KR" sz="1000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"</a:t>
            </a:r>
            <a:r>
              <a:rPr lang="en-US" altLang="ko-KR" sz="1000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)</a:t>
            </a:r>
            <a:endParaRPr lang="ko-KR" altLang="ko-KR" sz="10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sz="1000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</a:t>
            </a:r>
            <a:r>
              <a:rPr lang="en-US" altLang="ko-KR" sz="1000" dirty="0">
                <a:solidFill>
                  <a:srgbClr val="6272A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# </a:t>
            </a:r>
            <a:r>
              <a:rPr lang="en-US" altLang="ko-KR" sz="1000" dirty="0" err="1">
                <a:solidFill>
                  <a:srgbClr val="6272A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ForignKey</a:t>
            </a:r>
            <a:r>
              <a:rPr lang="ko-KR" altLang="ko-KR" sz="1000" dirty="0">
                <a:solidFill>
                  <a:srgbClr val="6272A4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는</a:t>
            </a:r>
            <a:r>
              <a:rPr lang="en-US" altLang="ko-KR" sz="1000" dirty="0">
                <a:solidFill>
                  <a:srgbClr val="6272A4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 1:N</a:t>
            </a:r>
            <a:r>
              <a:rPr lang="ko-KR" altLang="ko-KR" sz="1000" dirty="0">
                <a:solidFill>
                  <a:srgbClr val="6272A4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에서</a:t>
            </a:r>
            <a:r>
              <a:rPr lang="en-US" altLang="ko-KR" sz="1000" dirty="0">
                <a:solidFill>
                  <a:srgbClr val="6272A4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 N</a:t>
            </a:r>
            <a:r>
              <a:rPr lang="ko-KR" altLang="ko-KR" sz="1000" dirty="0">
                <a:solidFill>
                  <a:srgbClr val="6272A4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에서 설정</a:t>
            </a:r>
            <a:r>
              <a:rPr lang="en-US" altLang="ko-KR" sz="1000" dirty="0">
                <a:solidFill>
                  <a:srgbClr val="6272A4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. CASCADE</a:t>
            </a:r>
            <a:r>
              <a:rPr lang="ko-KR" altLang="ko-KR" sz="1000" dirty="0">
                <a:solidFill>
                  <a:srgbClr val="6272A4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가 있는 속성에 해당하는 데이터 삭제 시</a:t>
            </a:r>
            <a:r>
              <a:rPr lang="en-US" altLang="ko-KR" sz="1000" dirty="0">
                <a:solidFill>
                  <a:srgbClr val="6272A4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, </a:t>
            </a:r>
            <a:r>
              <a:rPr lang="ko-KR" altLang="ko-KR" sz="1000" dirty="0">
                <a:solidFill>
                  <a:srgbClr val="6272A4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그를 포함하는 모든 객체 삭제</a:t>
            </a:r>
            <a:r>
              <a:rPr lang="en-US" altLang="ko-KR" sz="1000" dirty="0">
                <a:solidFill>
                  <a:srgbClr val="6272A4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. </a:t>
            </a:r>
            <a:r>
              <a:rPr lang="en-US" altLang="ko-KR" sz="1000" dirty="0" err="1">
                <a:solidFill>
                  <a:srgbClr val="6272A4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related_name</a:t>
            </a:r>
            <a:r>
              <a:rPr lang="ko-KR" altLang="ko-KR" sz="1000" dirty="0">
                <a:solidFill>
                  <a:srgbClr val="6272A4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은 </a:t>
            </a:r>
            <a:r>
              <a:rPr lang="ko-KR" altLang="ko-KR" sz="1000" dirty="0" err="1">
                <a:solidFill>
                  <a:srgbClr val="6272A4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역참조할</a:t>
            </a:r>
            <a:r>
              <a:rPr lang="ko-KR" altLang="ko-KR" sz="1000" dirty="0">
                <a:solidFill>
                  <a:srgbClr val="6272A4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 때 사용</a:t>
            </a:r>
            <a:endParaRPr lang="en-US" altLang="ko-KR" sz="1000" kern="100" dirty="0">
              <a:solidFill>
                <a:srgbClr val="6272A4"/>
              </a:solidFill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endParaRPr lang="ko-KR" altLang="ko-KR" sz="10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sz="1000" dirty="0">
                <a:solidFill>
                  <a:srgbClr val="6272A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# </a:t>
            </a:r>
            <a:r>
              <a:rPr lang="ko-KR" altLang="ko-KR" sz="1000" dirty="0">
                <a:solidFill>
                  <a:srgbClr val="6272A4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메타 데이터</a:t>
            </a:r>
            <a:r>
              <a:rPr lang="ko-KR" altLang="en-US" sz="1000" dirty="0">
                <a:solidFill>
                  <a:srgbClr val="6272A4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 </a:t>
            </a:r>
            <a:r>
              <a:rPr lang="en-US" altLang="ko-KR" sz="1000" dirty="0">
                <a:solidFill>
                  <a:srgbClr val="6272A4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: </a:t>
            </a:r>
            <a:r>
              <a:rPr lang="ko-KR" altLang="en-US" sz="1000" dirty="0">
                <a:solidFill>
                  <a:srgbClr val="6272A4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데이터에 대한 데이터</a:t>
            </a:r>
            <a:r>
              <a:rPr lang="en-US" altLang="ko-KR" sz="1000" dirty="0">
                <a:solidFill>
                  <a:srgbClr val="6272A4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. Meta </a:t>
            </a:r>
            <a:r>
              <a:rPr lang="ko-KR" altLang="en-US" sz="1000" dirty="0">
                <a:solidFill>
                  <a:srgbClr val="6272A4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내부 클래스를 정의해 사용</a:t>
            </a:r>
            <a:endParaRPr lang="ko-KR" altLang="ko-KR" sz="10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sz="1000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</a:t>
            </a:r>
            <a:r>
              <a:rPr lang="en-US" altLang="ko-KR" sz="1000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class</a:t>
            </a:r>
            <a:r>
              <a:rPr lang="en-US" altLang="ko-KR" sz="1000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sz="1000" dirty="0">
                <a:solidFill>
                  <a:srgbClr val="8BE9FD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Meta</a:t>
            </a:r>
            <a:r>
              <a:rPr lang="en-US" altLang="ko-KR" sz="1000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: </a:t>
            </a:r>
            <a:endParaRPr lang="ko-KR" altLang="ko-KR" sz="10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sz="1000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    </a:t>
            </a:r>
            <a:r>
              <a:rPr lang="en-US" altLang="ko-KR" sz="1000" dirty="0" err="1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verbose_name</a:t>
            </a:r>
            <a:r>
              <a:rPr lang="en-US" altLang="ko-KR" sz="1000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sz="1000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=</a:t>
            </a:r>
            <a:r>
              <a:rPr lang="en-US" altLang="ko-KR" sz="1000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sz="1000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'</a:t>
            </a:r>
            <a:r>
              <a:rPr lang="en-US" altLang="ko-KR" sz="1000" dirty="0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post</a:t>
            </a:r>
            <a:r>
              <a:rPr lang="en-US" altLang="ko-KR" sz="1000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'</a:t>
            </a:r>
            <a:r>
              <a:rPr lang="en-US" altLang="ko-KR" sz="1000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endParaRPr lang="ko-KR" altLang="ko-KR" sz="10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sz="1000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    </a:t>
            </a:r>
            <a:r>
              <a:rPr lang="en-US" altLang="ko-KR" sz="1000" dirty="0">
                <a:solidFill>
                  <a:srgbClr val="6272A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# </a:t>
            </a:r>
            <a:r>
              <a:rPr lang="ko-KR" altLang="ko-KR" sz="1000" dirty="0">
                <a:solidFill>
                  <a:srgbClr val="6272A4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모델 객체의 별칭</a:t>
            </a:r>
            <a:r>
              <a:rPr lang="en-US" altLang="ko-KR" sz="1000" dirty="0">
                <a:solidFill>
                  <a:srgbClr val="6272A4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. </a:t>
            </a:r>
            <a:endParaRPr lang="ko-KR" altLang="ko-KR" sz="10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sz="1000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    </a:t>
            </a:r>
            <a:r>
              <a:rPr lang="en-US" altLang="ko-KR" sz="1000" dirty="0" err="1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verbose_name_plural</a:t>
            </a:r>
            <a:r>
              <a:rPr lang="en-US" altLang="ko-KR" sz="1000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sz="1000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=</a:t>
            </a:r>
            <a:r>
              <a:rPr lang="en-US" altLang="ko-KR" sz="1000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sz="1000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'</a:t>
            </a:r>
            <a:r>
              <a:rPr lang="en-US" altLang="ko-KR" sz="1000" dirty="0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posts</a:t>
            </a:r>
            <a:r>
              <a:rPr lang="en-US" altLang="ko-KR" sz="1000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'</a:t>
            </a:r>
            <a:endParaRPr lang="ko-KR" altLang="ko-KR" sz="10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sz="1000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    </a:t>
            </a:r>
            <a:r>
              <a:rPr lang="en-US" altLang="ko-KR" sz="1000" dirty="0">
                <a:solidFill>
                  <a:srgbClr val="6272A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# </a:t>
            </a:r>
            <a:r>
              <a:rPr lang="ko-KR" altLang="ko-KR" sz="1000" dirty="0">
                <a:solidFill>
                  <a:srgbClr val="6272A4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별칭의 복수형 명칭</a:t>
            </a:r>
            <a:endParaRPr lang="ko-KR" altLang="ko-KR" sz="10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sz="1000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    ordering </a:t>
            </a:r>
            <a:r>
              <a:rPr lang="en-US" altLang="ko-KR" sz="1000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=</a:t>
            </a:r>
            <a:r>
              <a:rPr lang="en-US" altLang="ko-KR" sz="1000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(</a:t>
            </a:r>
            <a:r>
              <a:rPr lang="en-US" altLang="ko-KR" sz="1000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'</a:t>
            </a:r>
            <a:r>
              <a:rPr lang="en-US" altLang="ko-KR" sz="1000" dirty="0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-</a:t>
            </a:r>
            <a:r>
              <a:rPr lang="en-US" altLang="ko-KR" sz="1000" dirty="0" err="1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create_dt</a:t>
            </a:r>
            <a:r>
              <a:rPr lang="en-US" altLang="ko-KR" sz="1000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'</a:t>
            </a:r>
            <a:r>
              <a:rPr lang="en-US" altLang="ko-KR" sz="1000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, </a:t>
            </a:r>
            <a:r>
              <a:rPr lang="en-US" altLang="ko-KR" sz="1000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'</a:t>
            </a:r>
            <a:r>
              <a:rPr lang="en-US" altLang="ko-KR" sz="1000" dirty="0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author</a:t>
            </a:r>
            <a:r>
              <a:rPr lang="en-US" altLang="ko-KR" sz="1000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'</a:t>
            </a:r>
            <a:r>
              <a:rPr lang="en-US" altLang="ko-KR" sz="1000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)</a:t>
            </a:r>
            <a:endParaRPr lang="ko-KR" altLang="ko-KR" sz="10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sz="1000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    </a:t>
            </a:r>
            <a:r>
              <a:rPr lang="en-US" altLang="ko-KR" sz="1000" dirty="0">
                <a:solidFill>
                  <a:srgbClr val="6272A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# </a:t>
            </a:r>
            <a:r>
              <a:rPr lang="ko-KR" altLang="ko-KR" sz="1000" dirty="0">
                <a:solidFill>
                  <a:srgbClr val="6272A4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모델 객체 리스트 </a:t>
            </a:r>
            <a:r>
              <a:rPr lang="ko-KR" altLang="ko-KR" sz="1000" dirty="0" err="1">
                <a:solidFill>
                  <a:srgbClr val="6272A4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출력시</a:t>
            </a:r>
            <a:r>
              <a:rPr lang="ko-KR" altLang="ko-KR" sz="1000" dirty="0">
                <a:solidFill>
                  <a:srgbClr val="6272A4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 정렬 기준</a:t>
            </a:r>
            <a:r>
              <a:rPr lang="en-US" altLang="ko-KR" sz="1000" dirty="0">
                <a:solidFill>
                  <a:srgbClr val="6272A4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. -</a:t>
            </a:r>
            <a:r>
              <a:rPr lang="ko-KR" altLang="ko-KR" sz="1000" dirty="0">
                <a:solidFill>
                  <a:srgbClr val="6272A4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면 내림차순</a:t>
            </a:r>
            <a:r>
              <a:rPr lang="en-US" altLang="ko-KR" sz="1000" dirty="0">
                <a:solidFill>
                  <a:srgbClr val="6272A4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. </a:t>
            </a:r>
            <a:r>
              <a:rPr lang="ko-KR" altLang="ko-KR" sz="1000" dirty="0">
                <a:solidFill>
                  <a:srgbClr val="6272A4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위의 경우에는</a:t>
            </a:r>
            <a:r>
              <a:rPr lang="en-US" altLang="ko-KR" sz="1000" dirty="0">
                <a:solidFill>
                  <a:srgbClr val="6272A4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 </a:t>
            </a:r>
            <a:r>
              <a:rPr lang="en-US" altLang="ko-KR" sz="1000" dirty="0" err="1">
                <a:solidFill>
                  <a:srgbClr val="6272A4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create_dt</a:t>
            </a:r>
            <a:r>
              <a:rPr lang="en-US" altLang="ko-KR" sz="1000" dirty="0">
                <a:solidFill>
                  <a:srgbClr val="6272A4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 </a:t>
            </a:r>
            <a:r>
              <a:rPr lang="ko-KR" altLang="ko-KR" sz="1000" dirty="0">
                <a:solidFill>
                  <a:srgbClr val="6272A4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기준으로 내림차순 후</a:t>
            </a:r>
            <a:r>
              <a:rPr lang="en-US" altLang="ko-KR" sz="1000" dirty="0">
                <a:solidFill>
                  <a:srgbClr val="6272A4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 author </a:t>
            </a:r>
            <a:r>
              <a:rPr lang="ko-KR" altLang="ko-KR" sz="1000" dirty="0">
                <a:solidFill>
                  <a:srgbClr val="6272A4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기준으로 오름차순</a:t>
            </a:r>
            <a:r>
              <a:rPr lang="en-US" altLang="ko-KR" sz="1000" dirty="0">
                <a:solidFill>
                  <a:srgbClr val="6272A4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. </a:t>
            </a:r>
            <a:endParaRPr lang="ko-KR" altLang="ko-KR" sz="10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1524555-57E4-F442-ADDE-FDE9FDF7CB88}"/>
              </a:ext>
            </a:extLst>
          </p:cNvPr>
          <p:cNvSpPr/>
          <p:nvPr/>
        </p:nvSpPr>
        <p:spPr>
          <a:xfrm>
            <a:off x="6240431" y="606237"/>
            <a:ext cx="5918949" cy="550227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ts val="1350"/>
              </a:lnSpc>
            </a:pPr>
            <a:r>
              <a:rPr lang="en-US" altLang="ko-KR" sz="1000" dirty="0">
                <a:solidFill>
                  <a:srgbClr val="6272A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# </a:t>
            </a:r>
            <a:r>
              <a:rPr lang="ko-KR" altLang="ko-KR" sz="1000" dirty="0">
                <a:solidFill>
                  <a:srgbClr val="6272A4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모델 </a:t>
            </a:r>
            <a:r>
              <a:rPr lang="ko-KR" altLang="ko-KR" sz="1000" dirty="0" err="1">
                <a:solidFill>
                  <a:srgbClr val="6272A4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메소드</a:t>
            </a:r>
            <a:r>
              <a:rPr lang="en-US" altLang="ko-KR" sz="1000" dirty="0">
                <a:solidFill>
                  <a:srgbClr val="6272A4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 : </a:t>
            </a:r>
            <a:r>
              <a:rPr lang="ko-KR" altLang="ko-KR" sz="1000" dirty="0">
                <a:solidFill>
                  <a:srgbClr val="6272A4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클래스 </a:t>
            </a:r>
            <a:r>
              <a:rPr lang="ko-KR" altLang="ko-KR" sz="1000" dirty="0" err="1">
                <a:solidFill>
                  <a:srgbClr val="6272A4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메소드가</a:t>
            </a:r>
            <a:r>
              <a:rPr lang="ko-KR" altLang="ko-KR" sz="1000" dirty="0">
                <a:solidFill>
                  <a:srgbClr val="6272A4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 아니라 객체 </a:t>
            </a:r>
            <a:r>
              <a:rPr lang="ko-KR" altLang="ko-KR" sz="1000" dirty="0" err="1">
                <a:solidFill>
                  <a:srgbClr val="6272A4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메소드</a:t>
            </a:r>
            <a:r>
              <a:rPr lang="en-US" altLang="ko-KR" sz="1000" dirty="0">
                <a:solidFill>
                  <a:srgbClr val="6272A4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. </a:t>
            </a:r>
            <a:r>
              <a:rPr lang="ko-KR" altLang="ko-KR" sz="1000" dirty="0">
                <a:solidFill>
                  <a:srgbClr val="6272A4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항상</a:t>
            </a:r>
            <a:r>
              <a:rPr lang="en-US" altLang="ko-KR" sz="1000" dirty="0">
                <a:solidFill>
                  <a:srgbClr val="6272A4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 self</a:t>
            </a:r>
            <a:r>
              <a:rPr lang="ko-KR" altLang="ko-KR" sz="1000" dirty="0">
                <a:solidFill>
                  <a:srgbClr val="6272A4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인자를 가지고 있으며</a:t>
            </a:r>
            <a:r>
              <a:rPr lang="en-US" altLang="ko-KR" sz="1000" dirty="0">
                <a:solidFill>
                  <a:srgbClr val="6272A4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, </a:t>
            </a:r>
            <a:r>
              <a:rPr lang="ko-KR" altLang="ko-KR" sz="1000" dirty="0">
                <a:solidFill>
                  <a:srgbClr val="6272A4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테이블 단위가 아니라 레코드 단위에 영향을 미친다</a:t>
            </a:r>
            <a:r>
              <a:rPr lang="en-US" altLang="ko-KR" sz="1000" dirty="0">
                <a:solidFill>
                  <a:srgbClr val="6272A4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. (</a:t>
            </a:r>
            <a:r>
              <a:rPr lang="ko-KR" altLang="ko-KR" sz="1000" dirty="0">
                <a:solidFill>
                  <a:srgbClr val="6272A4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테이블 단위는</a:t>
            </a:r>
            <a:r>
              <a:rPr lang="en-US" altLang="ko-KR" sz="1000" dirty="0">
                <a:solidFill>
                  <a:srgbClr val="6272A4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 views</a:t>
            </a:r>
            <a:r>
              <a:rPr lang="ko-KR" altLang="ko-KR" sz="1000" dirty="0">
                <a:solidFill>
                  <a:srgbClr val="6272A4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에서</a:t>
            </a:r>
            <a:r>
              <a:rPr lang="en-US" altLang="ko-KR" sz="1000" dirty="0">
                <a:solidFill>
                  <a:srgbClr val="6272A4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 </a:t>
            </a:r>
            <a:r>
              <a:rPr lang="en-US" altLang="ko-KR" sz="1000" dirty="0" err="1">
                <a:solidFill>
                  <a:srgbClr val="6272A4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Post.objects.all</a:t>
            </a:r>
            <a:r>
              <a:rPr lang="en-US" altLang="ko-KR" sz="1000" dirty="0">
                <a:solidFill>
                  <a:srgbClr val="6272A4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() </a:t>
            </a:r>
            <a:r>
              <a:rPr lang="ko-KR" altLang="ko-KR" sz="1000" dirty="0">
                <a:solidFill>
                  <a:srgbClr val="6272A4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등으로 사용</a:t>
            </a:r>
            <a:r>
              <a:rPr lang="en-US" altLang="ko-KR" sz="1000" dirty="0">
                <a:solidFill>
                  <a:srgbClr val="6272A4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)</a:t>
            </a:r>
            <a:endParaRPr lang="ko-KR" altLang="ko-KR" sz="10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sz="1000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</a:t>
            </a:r>
            <a:r>
              <a:rPr lang="en-US" altLang="ko-KR" sz="1000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def</a:t>
            </a:r>
            <a:r>
              <a:rPr lang="en-US" altLang="ko-KR" sz="1000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sz="1000" dirty="0">
                <a:solidFill>
                  <a:srgbClr val="BD93F9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__str__</a:t>
            </a:r>
            <a:r>
              <a:rPr lang="en-US" altLang="ko-KR" sz="1000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(</a:t>
            </a:r>
            <a:r>
              <a:rPr lang="en-US" altLang="ko-KR" sz="1000" i="1" dirty="0">
                <a:solidFill>
                  <a:srgbClr val="BD93F9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self</a:t>
            </a:r>
            <a:r>
              <a:rPr lang="en-US" altLang="ko-KR" sz="1000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):</a:t>
            </a:r>
            <a:endParaRPr lang="ko-KR" altLang="ko-KR" sz="10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sz="1000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    </a:t>
            </a:r>
            <a:r>
              <a:rPr lang="en-US" altLang="ko-KR" sz="1000" dirty="0">
                <a:solidFill>
                  <a:srgbClr val="6272A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# </a:t>
            </a:r>
            <a:r>
              <a:rPr lang="ko-KR" altLang="ko-KR" sz="1000" dirty="0">
                <a:solidFill>
                  <a:srgbClr val="6272A4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자신</a:t>
            </a:r>
            <a:r>
              <a:rPr lang="en-US" altLang="ko-KR" sz="1000" dirty="0">
                <a:solidFill>
                  <a:srgbClr val="6272A4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(</a:t>
            </a:r>
            <a:r>
              <a:rPr lang="ko-KR" altLang="ko-KR" sz="1000" dirty="0">
                <a:solidFill>
                  <a:srgbClr val="6272A4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객체</a:t>
            </a:r>
            <a:r>
              <a:rPr lang="en-US" altLang="ko-KR" sz="1000" dirty="0">
                <a:solidFill>
                  <a:srgbClr val="6272A4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)</a:t>
            </a:r>
            <a:r>
              <a:rPr lang="ko-KR" altLang="ko-KR" sz="1000" dirty="0">
                <a:solidFill>
                  <a:srgbClr val="6272A4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의 문자열 표현을 반환한다</a:t>
            </a:r>
            <a:r>
              <a:rPr lang="en-US" altLang="ko-KR" sz="1000" dirty="0">
                <a:solidFill>
                  <a:srgbClr val="6272A4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. </a:t>
            </a:r>
            <a:endParaRPr lang="ko-KR" altLang="ko-KR" sz="10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sz="1000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    </a:t>
            </a:r>
            <a:r>
              <a:rPr lang="en-US" altLang="ko-KR" sz="1000" dirty="0">
                <a:solidFill>
                  <a:srgbClr val="6272A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# return </a:t>
            </a:r>
            <a:r>
              <a:rPr lang="en-US" altLang="ko-KR" sz="1000" dirty="0" err="1">
                <a:solidFill>
                  <a:srgbClr val="6272A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self.title</a:t>
            </a:r>
            <a:endParaRPr lang="ko-KR" altLang="ko-KR" sz="10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r>
              <a:rPr lang="en-US" altLang="ko-KR" sz="1000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    </a:t>
            </a:r>
            <a:r>
              <a:rPr lang="en-US" altLang="ko-KR" sz="1000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return</a:t>
            </a:r>
            <a:r>
              <a:rPr lang="en-US" altLang="ko-KR" sz="1000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sz="1000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f</a:t>
            </a:r>
            <a:r>
              <a:rPr lang="en-US" altLang="ko-KR" sz="1000" dirty="0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'</a:t>
            </a:r>
            <a:r>
              <a:rPr lang="en-US" altLang="ko-KR" sz="1000" dirty="0">
                <a:solidFill>
                  <a:srgbClr val="BD93F9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{</a:t>
            </a:r>
            <a:r>
              <a:rPr lang="en-US" altLang="ko-KR" sz="1000" i="1" dirty="0" err="1">
                <a:solidFill>
                  <a:srgbClr val="BD93F9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self</a:t>
            </a:r>
            <a:r>
              <a:rPr lang="en-US" altLang="ko-KR" sz="1000" dirty="0" err="1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.title</a:t>
            </a:r>
            <a:r>
              <a:rPr lang="en-US" altLang="ko-KR" sz="1000" dirty="0">
                <a:solidFill>
                  <a:srgbClr val="BD93F9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}</a:t>
            </a:r>
            <a:r>
              <a:rPr lang="ko-KR" altLang="ko-KR" sz="1000" dirty="0">
                <a:solidFill>
                  <a:srgbClr val="F1FA8C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입니다</a:t>
            </a:r>
            <a:r>
              <a:rPr lang="en-US" altLang="ko-KR" sz="1000" dirty="0">
                <a:solidFill>
                  <a:srgbClr val="F1FA8C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.</a:t>
            </a:r>
            <a:r>
              <a:rPr lang="en-US" altLang="ko-KR" sz="1000" dirty="0">
                <a:solidFill>
                  <a:srgbClr val="F1FA8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'</a:t>
            </a:r>
            <a:endParaRPr lang="ko-KR" altLang="en-US" sz="1000" dirty="0">
              <a:solidFill>
                <a:srgbClr val="F8F8F2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>
              <a:lnSpc>
                <a:spcPts val="1350"/>
              </a:lnSpc>
            </a:pPr>
            <a:endParaRPr lang="en-US" altLang="ko-KR" sz="1000" kern="100" dirty="0">
              <a:solidFill>
                <a:srgbClr val="F1FA8C"/>
              </a:solidFill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endParaRPr lang="ko-KR" altLang="ko-KR" sz="10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sz="1000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</a:t>
            </a:r>
            <a:r>
              <a:rPr lang="en-US" altLang="ko-KR" sz="1000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def</a:t>
            </a:r>
            <a:r>
              <a:rPr lang="en-US" altLang="ko-KR" sz="1000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sz="1000" dirty="0" err="1">
                <a:solidFill>
                  <a:srgbClr val="50FA7B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get_absolute_url</a:t>
            </a:r>
            <a:r>
              <a:rPr lang="en-US" altLang="ko-KR" sz="1000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(</a:t>
            </a:r>
            <a:r>
              <a:rPr lang="en-US" altLang="ko-KR" sz="1000" i="1" dirty="0">
                <a:solidFill>
                  <a:srgbClr val="BD93F9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self</a:t>
            </a:r>
            <a:r>
              <a:rPr lang="en-US" altLang="ko-KR" sz="1000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):</a:t>
            </a:r>
            <a:endParaRPr lang="ko-KR" altLang="ko-KR" sz="10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sz="1000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    </a:t>
            </a:r>
            <a:r>
              <a:rPr lang="en-US" altLang="ko-KR" sz="1000" dirty="0">
                <a:solidFill>
                  <a:srgbClr val="6272A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# </a:t>
            </a:r>
            <a:r>
              <a:rPr lang="ko-KR" altLang="ko-KR" sz="1000" dirty="0">
                <a:solidFill>
                  <a:srgbClr val="6272A4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자신</a:t>
            </a:r>
            <a:r>
              <a:rPr lang="en-US" altLang="ko-KR" sz="1000" dirty="0">
                <a:solidFill>
                  <a:srgbClr val="6272A4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(</a:t>
            </a:r>
            <a:r>
              <a:rPr lang="ko-KR" altLang="ko-KR" sz="1000" dirty="0">
                <a:solidFill>
                  <a:srgbClr val="6272A4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객체</a:t>
            </a:r>
            <a:r>
              <a:rPr lang="en-US" altLang="ko-KR" sz="1000" dirty="0">
                <a:solidFill>
                  <a:srgbClr val="6272A4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)</a:t>
            </a:r>
            <a:r>
              <a:rPr lang="ko-KR" altLang="ko-KR" sz="1000" dirty="0">
                <a:solidFill>
                  <a:srgbClr val="6272A4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의</a:t>
            </a:r>
            <a:r>
              <a:rPr lang="en-US" altLang="ko-KR" sz="1000" dirty="0">
                <a:solidFill>
                  <a:srgbClr val="6272A4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 </a:t>
            </a:r>
            <a:r>
              <a:rPr lang="en-US" altLang="ko-KR" sz="1000" dirty="0" err="1">
                <a:solidFill>
                  <a:srgbClr val="6272A4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url</a:t>
            </a:r>
            <a:r>
              <a:rPr lang="ko-KR" altLang="ko-KR" sz="1000" dirty="0">
                <a:solidFill>
                  <a:srgbClr val="6272A4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을 반환한다</a:t>
            </a:r>
            <a:r>
              <a:rPr lang="en-US" altLang="ko-KR" sz="1000" dirty="0">
                <a:solidFill>
                  <a:srgbClr val="6272A4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. detail</a:t>
            </a:r>
            <a:r>
              <a:rPr lang="ko-KR" altLang="ko-KR" sz="1000" dirty="0">
                <a:solidFill>
                  <a:srgbClr val="6272A4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을 보여주는 경</a:t>
            </a:r>
            <a:r>
              <a:rPr lang="ko-KR" altLang="en-US" sz="1000" dirty="0">
                <a:solidFill>
                  <a:srgbClr val="6272A4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우</a:t>
            </a:r>
            <a:r>
              <a:rPr lang="ko-KR" altLang="ko-KR" sz="1000" dirty="0">
                <a:solidFill>
                  <a:srgbClr val="6272A4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 위 </a:t>
            </a:r>
            <a:r>
              <a:rPr lang="ko-KR" altLang="ko-KR" sz="1000" dirty="0" err="1">
                <a:solidFill>
                  <a:srgbClr val="6272A4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메소드를</a:t>
            </a:r>
            <a:r>
              <a:rPr lang="ko-KR" altLang="ko-KR" sz="1000" dirty="0">
                <a:solidFill>
                  <a:srgbClr val="6272A4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 사용하면 편하다</a:t>
            </a:r>
            <a:r>
              <a:rPr lang="en-US" altLang="ko-KR" sz="1000" dirty="0">
                <a:solidFill>
                  <a:srgbClr val="6272A4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. </a:t>
            </a:r>
            <a:endParaRPr lang="ko-KR" altLang="ko-KR" sz="10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sz="1000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    </a:t>
            </a:r>
            <a:r>
              <a:rPr lang="en-US" altLang="ko-KR" sz="1000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return</a:t>
            </a:r>
            <a:r>
              <a:rPr lang="en-US" altLang="ko-KR" sz="1000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sz="1000" dirty="0">
                <a:solidFill>
                  <a:srgbClr val="50FA7B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reverse</a:t>
            </a:r>
            <a:r>
              <a:rPr lang="en-US" altLang="ko-KR" sz="1000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(</a:t>
            </a:r>
            <a:r>
              <a:rPr lang="en-US" altLang="ko-KR" sz="1000" dirty="0" err="1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f</a:t>
            </a:r>
            <a:r>
              <a:rPr lang="en-US" altLang="ko-KR" sz="1000" dirty="0" err="1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'blog:post_detail</a:t>
            </a:r>
            <a:r>
              <a:rPr lang="en-US" altLang="ko-KR" sz="1000" dirty="0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'</a:t>
            </a:r>
            <a:r>
              <a:rPr lang="en-US" altLang="ko-KR" sz="1000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, </a:t>
            </a:r>
            <a:r>
              <a:rPr lang="en-US" altLang="ko-KR" sz="1000" i="1" dirty="0" err="1">
                <a:solidFill>
                  <a:srgbClr val="FFB86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args</a:t>
            </a:r>
            <a:r>
              <a:rPr lang="en-US" altLang="ko-KR" sz="1000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=</a:t>
            </a:r>
            <a:r>
              <a:rPr lang="en-US" altLang="ko-KR" sz="1000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[</a:t>
            </a:r>
            <a:r>
              <a:rPr lang="en-US" altLang="ko-KR" sz="1000" i="1" dirty="0" err="1">
                <a:solidFill>
                  <a:srgbClr val="BD93F9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self</a:t>
            </a:r>
            <a:r>
              <a:rPr lang="en-US" altLang="ko-KR" sz="1000" dirty="0" err="1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.id</a:t>
            </a:r>
            <a:r>
              <a:rPr lang="en-US" altLang="ko-KR" sz="1000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])</a:t>
            </a:r>
            <a:endParaRPr lang="en-US" altLang="ko-KR" sz="1000" kern="100" dirty="0">
              <a:solidFill>
                <a:srgbClr val="F8F8F2"/>
              </a:solidFill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endParaRPr lang="ko-KR" altLang="ko-KR" sz="10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sz="1000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</a:t>
            </a:r>
            <a:r>
              <a:rPr lang="en-US" altLang="ko-KR" sz="1000" dirty="0">
                <a:solidFill>
                  <a:srgbClr val="6272A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# </a:t>
            </a:r>
            <a:r>
              <a:rPr lang="en-US" altLang="ko-KR" sz="1000" dirty="0" err="1">
                <a:solidFill>
                  <a:srgbClr val="6272A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create_dt</a:t>
            </a:r>
            <a:r>
              <a:rPr lang="ko-KR" altLang="ko-KR" sz="1000" dirty="0">
                <a:solidFill>
                  <a:srgbClr val="6272A4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기준으로 앞 뒤 객체 반환</a:t>
            </a:r>
            <a:r>
              <a:rPr lang="en-US" altLang="ko-KR" sz="1000" dirty="0">
                <a:solidFill>
                  <a:srgbClr val="6272A4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.</a:t>
            </a:r>
            <a:endParaRPr lang="ko-KR" altLang="ko-KR" sz="10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sz="1000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</a:t>
            </a:r>
            <a:r>
              <a:rPr lang="en-US" altLang="ko-KR" sz="1000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def</a:t>
            </a:r>
            <a:r>
              <a:rPr lang="en-US" altLang="ko-KR" sz="1000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sz="1000" dirty="0" err="1">
                <a:solidFill>
                  <a:srgbClr val="50FA7B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get_previous</a:t>
            </a:r>
            <a:r>
              <a:rPr lang="en-US" altLang="ko-KR" sz="1000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(</a:t>
            </a:r>
            <a:r>
              <a:rPr lang="en-US" altLang="ko-KR" sz="1000" i="1" dirty="0">
                <a:solidFill>
                  <a:srgbClr val="BD93F9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self</a:t>
            </a:r>
            <a:r>
              <a:rPr lang="en-US" altLang="ko-KR" sz="1000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):</a:t>
            </a:r>
            <a:endParaRPr lang="ko-KR" altLang="ko-KR" sz="10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sz="1000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    </a:t>
            </a:r>
            <a:r>
              <a:rPr lang="en-US" altLang="ko-KR" sz="1000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return</a:t>
            </a:r>
            <a:r>
              <a:rPr lang="en-US" altLang="ko-KR" sz="1000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sz="1000" i="1" dirty="0" err="1">
                <a:solidFill>
                  <a:srgbClr val="BD93F9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self</a:t>
            </a:r>
            <a:r>
              <a:rPr lang="en-US" altLang="ko-KR" sz="1000" dirty="0" err="1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.</a:t>
            </a:r>
            <a:r>
              <a:rPr lang="en-US" altLang="ko-KR" sz="1000" dirty="0" err="1">
                <a:solidFill>
                  <a:srgbClr val="50FA7B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get_previous_by_create_dt</a:t>
            </a:r>
            <a:r>
              <a:rPr lang="en-US" altLang="ko-KR" sz="1000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()</a:t>
            </a:r>
            <a:endParaRPr lang="en-US" altLang="ko-KR" sz="1000" kern="100" dirty="0">
              <a:solidFill>
                <a:srgbClr val="F8F8F2"/>
              </a:solidFill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endParaRPr lang="ko-KR" altLang="ko-KR" sz="10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sz="1000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</a:t>
            </a:r>
            <a:r>
              <a:rPr lang="en-US" altLang="ko-KR" sz="1000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def</a:t>
            </a:r>
            <a:r>
              <a:rPr lang="en-US" altLang="ko-KR" sz="1000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sz="1000" dirty="0" err="1">
                <a:solidFill>
                  <a:srgbClr val="50FA7B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get_next</a:t>
            </a:r>
            <a:r>
              <a:rPr lang="en-US" altLang="ko-KR" sz="1000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(</a:t>
            </a:r>
            <a:r>
              <a:rPr lang="en-US" altLang="ko-KR" sz="1000" i="1" dirty="0">
                <a:solidFill>
                  <a:srgbClr val="BD93F9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self</a:t>
            </a:r>
            <a:r>
              <a:rPr lang="en-US" altLang="ko-KR" sz="1000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):</a:t>
            </a:r>
            <a:endParaRPr lang="ko-KR" altLang="ko-KR" sz="10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sz="1000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    </a:t>
            </a:r>
            <a:r>
              <a:rPr lang="en-US" altLang="ko-KR" sz="1000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return</a:t>
            </a:r>
            <a:r>
              <a:rPr lang="en-US" altLang="ko-KR" sz="1000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sz="1000" i="1" dirty="0" err="1">
                <a:solidFill>
                  <a:srgbClr val="BD93F9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self</a:t>
            </a:r>
            <a:r>
              <a:rPr lang="en-US" altLang="ko-KR" sz="1000" dirty="0" err="1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.</a:t>
            </a:r>
            <a:r>
              <a:rPr lang="en-US" altLang="ko-KR" sz="1000" dirty="0" err="1">
                <a:solidFill>
                  <a:srgbClr val="50FA7B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get_next_by_create_dt</a:t>
            </a:r>
            <a:r>
              <a:rPr lang="en-US" altLang="ko-KR" sz="1000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()</a:t>
            </a:r>
            <a:endParaRPr lang="en-US" altLang="ko-KR" sz="1000" kern="100" dirty="0">
              <a:solidFill>
                <a:srgbClr val="F8F8F2"/>
              </a:solidFill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endParaRPr lang="ko-KR" altLang="ko-KR" sz="10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sz="1000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class</a:t>
            </a:r>
            <a:r>
              <a:rPr lang="en-US" altLang="ko-KR" sz="1000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sz="1000" dirty="0">
                <a:solidFill>
                  <a:srgbClr val="8BE9FD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Comment</a:t>
            </a:r>
            <a:r>
              <a:rPr lang="en-US" altLang="ko-KR" sz="1000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(</a:t>
            </a:r>
            <a:r>
              <a:rPr lang="en-US" altLang="ko-KR" sz="1000" i="1" dirty="0" err="1">
                <a:solidFill>
                  <a:srgbClr val="8BE9FD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models</a:t>
            </a:r>
            <a:r>
              <a:rPr lang="en-US" altLang="ko-KR" sz="1000" dirty="0" err="1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.</a:t>
            </a:r>
            <a:r>
              <a:rPr lang="en-US" altLang="ko-KR" sz="1000" dirty="0" err="1">
                <a:solidFill>
                  <a:srgbClr val="8BE9FD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Model</a:t>
            </a:r>
            <a:r>
              <a:rPr lang="en-US" altLang="ko-KR" sz="1000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):</a:t>
            </a:r>
          </a:p>
          <a:p>
            <a:pPr>
              <a:lnSpc>
                <a:spcPts val="1350"/>
              </a:lnSpc>
            </a:pPr>
            <a:r>
              <a:rPr lang="en-US" altLang="ko-KR" sz="1000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post </a:t>
            </a:r>
            <a:r>
              <a:rPr lang="en-US" altLang="ko-KR" sz="1000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=</a:t>
            </a:r>
            <a:r>
              <a:rPr lang="en-US" altLang="ko-KR" sz="1000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sz="1000" dirty="0" err="1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models.</a:t>
            </a:r>
            <a:r>
              <a:rPr lang="en-US" altLang="ko-KR" sz="1000" dirty="0" err="1">
                <a:solidFill>
                  <a:srgbClr val="8BE9FD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ForeignKey</a:t>
            </a:r>
            <a:r>
              <a:rPr lang="en-US" altLang="ko-KR" sz="1000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(</a:t>
            </a:r>
            <a:r>
              <a:rPr lang="en-US" altLang="ko-KR" sz="1000" dirty="0">
                <a:solidFill>
                  <a:srgbClr val="8BE9FD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Post</a:t>
            </a:r>
            <a:r>
              <a:rPr lang="en-US" altLang="ko-KR" sz="1000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, </a:t>
            </a:r>
            <a:r>
              <a:rPr lang="en-US" altLang="ko-KR" sz="1000" i="1" dirty="0" err="1">
                <a:solidFill>
                  <a:srgbClr val="FFB86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on_delete</a:t>
            </a:r>
            <a:r>
              <a:rPr lang="en-US" altLang="ko-KR" sz="1000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=</a:t>
            </a:r>
            <a:r>
              <a:rPr lang="en-US" altLang="ko-KR" sz="1000" dirty="0" err="1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models.</a:t>
            </a:r>
            <a:r>
              <a:rPr lang="en-US" altLang="ko-KR" sz="1000" dirty="0" err="1">
                <a:solidFill>
                  <a:srgbClr val="50FA7B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CASCADE</a:t>
            </a:r>
            <a:r>
              <a:rPr lang="en-US" altLang="ko-KR" sz="1000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, </a:t>
            </a:r>
            <a:r>
              <a:rPr lang="en-US" altLang="ko-KR" sz="1000" i="1" dirty="0" err="1">
                <a:solidFill>
                  <a:srgbClr val="FFB86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related_name</a:t>
            </a:r>
            <a:r>
              <a:rPr lang="en-US" altLang="ko-KR" sz="1000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=</a:t>
            </a:r>
            <a:r>
              <a:rPr lang="en-US" altLang="ko-KR" sz="1000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'</a:t>
            </a:r>
            <a:r>
              <a:rPr lang="en-US" altLang="ko-KR" sz="1000" dirty="0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comments</a:t>
            </a:r>
            <a:r>
              <a:rPr lang="en-US" altLang="ko-KR" sz="1000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'</a:t>
            </a:r>
            <a:r>
              <a:rPr lang="en-US" altLang="ko-KR" sz="1000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)</a:t>
            </a:r>
            <a:endParaRPr lang="ko-KR" altLang="ko-KR" sz="10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sz="1000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author </a:t>
            </a:r>
            <a:r>
              <a:rPr lang="en-US" altLang="ko-KR" sz="1000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=</a:t>
            </a:r>
            <a:r>
              <a:rPr lang="en-US" altLang="ko-KR" sz="1000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sz="1000" dirty="0" err="1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models.</a:t>
            </a:r>
            <a:r>
              <a:rPr lang="en-US" altLang="ko-KR" sz="1000" dirty="0" err="1">
                <a:solidFill>
                  <a:srgbClr val="8BE9FD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ForeignKey</a:t>
            </a:r>
            <a:r>
              <a:rPr lang="en-US" altLang="ko-KR" sz="1000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(</a:t>
            </a:r>
            <a:r>
              <a:rPr lang="en-US" altLang="ko-KR" sz="1000" dirty="0">
                <a:solidFill>
                  <a:srgbClr val="8BE9FD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User</a:t>
            </a:r>
            <a:r>
              <a:rPr lang="en-US" altLang="ko-KR" sz="1000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, </a:t>
            </a:r>
            <a:r>
              <a:rPr lang="en-US" altLang="ko-KR" sz="1000" i="1" dirty="0" err="1">
                <a:solidFill>
                  <a:srgbClr val="FFB86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on_delete</a:t>
            </a:r>
            <a:r>
              <a:rPr lang="en-US" altLang="ko-KR" sz="1000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=</a:t>
            </a:r>
            <a:r>
              <a:rPr lang="en-US" altLang="ko-KR" sz="1000" dirty="0" err="1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models.</a:t>
            </a:r>
            <a:r>
              <a:rPr lang="en-US" altLang="ko-KR" sz="1000" dirty="0" err="1">
                <a:solidFill>
                  <a:srgbClr val="50FA7B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CASCADE</a:t>
            </a:r>
            <a:r>
              <a:rPr lang="en-US" altLang="ko-KR" sz="1000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, </a:t>
            </a:r>
            <a:r>
              <a:rPr lang="en-US" altLang="ko-KR" sz="1000" i="1" dirty="0" err="1">
                <a:solidFill>
                  <a:srgbClr val="FFB86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related_name</a:t>
            </a:r>
            <a:r>
              <a:rPr lang="en-US" altLang="ko-KR" sz="1000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=</a:t>
            </a:r>
            <a:r>
              <a:rPr lang="en-US" altLang="ko-KR" sz="1000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"</a:t>
            </a:r>
            <a:r>
              <a:rPr lang="en-US" altLang="ko-KR" sz="1000" dirty="0" err="1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my_comments</a:t>
            </a:r>
            <a:r>
              <a:rPr lang="en-US" altLang="ko-KR" sz="1000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"</a:t>
            </a:r>
            <a:r>
              <a:rPr lang="en-US" altLang="ko-KR" sz="1000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)</a:t>
            </a:r>
            <a:endParaRPr lang="ko-KR" altLang="ko-KR" sz="10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sz="1000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content </a:t>
            </a:r>
            <a:r>
              <a:rPr lang="en-US" altLang="ko-KR" sz="1000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=</a:t>
            </a:r>
            <a:r>
              <a:rPr lang="en-US" altLang="ko-KR" sz="1000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sz="1000" dirty="0" err="1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models.</a:t>
            </a:r>
            <a:r>
              <a:rPr lang="en-US" altLang="ko-KR" sz="1000" dirty="0" err="1">
                <a:solidFill>
                  <a:srgbClr val="8BE9FD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TextField</a:t>
            </a:r>
            <a:r>
              <a:rPr lang="en-US" altLang="ko-KR" sz="1000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()</a:t>
            </a:r>
            <a:endParaRPr lang="ko-KR" altLang="ko-KR" sz="10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sz="1000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</a:t>
            </a:r>
            <a:r>
              <a:rPr lang="en-US" altLang="ko-KR" sz="1000" dirty="0" err="1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create_dt</a:t>
            </a:r>
            <a:r>
              <a:rPr lang="en-US" altLang="ko-KR" sz="1000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sz="1000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=</a:t>
            </a:r>
            <a:r>
              <a:rPr lang="en-US" altLang="ko-KR" sz="1000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sz="1000" dirty="0" err="1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models.</a:t>
            </a:r>
            <a:r>
              <a:rPr lang="en-US" altLang="ko-KR" sz="1000" dirty="0" err="1">
                <a:solidFill>
                  <a:srgbClr val="8BE9FD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DateTimeField</a:t>
            </a:r>
            <a:r>
              <a:rPr lang="en-US" altLang="ko-KR" sz="1000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(</a:t>
            </a:r>
            <a:r>
              <a:rPr lang="en-US" altLang="ko-KR" sz="1000" i="1" dirty="0" err="1">
                <a:solidFill>
                  <a:srgbClr val="FFB86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auto_now_add</a:t>
            </a:r>
            <a:r>
              <a:rPr lang="en-US" altLang="ko-KR" sz="1000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=</a:t>
            </a:r>
            <a:r>
              <a:rPr lang="en-US" altLang="ko-KR" sz="1000" dirty="0">
                <a:solidFill>
                  <a:srgbClr val="BD93F9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True</a:t>
            </a:r>
            <a:r>
              <a:rPr lang="en-US" altLang="ko-KR" sz="1000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)</a:t>
            </a:r>
            <a:endParaRPr lang="en-US" altLang="ko-KR" sz="1000" kern="100" dirty="0">
              <a:solidFill>
                <a:srgbClr val="F8F8F2"/>
              </a:solidFill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endParaRPr lang="ko-KR" altLang="ko-KR" sz="10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sz="1000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</a:t>
            </a:r>
            <a:r>
              <a:rPr lang="en-US" altLang="ko-KR" sz="1000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class</a:t>
            </a:r>
            <a:r>
              <a:rPr lang="en-US" altLang="ko-KR" sz="1000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sz="1000" dirty="0">
                <a:solidFill>
                  <a:srgbClr val="8BE9FD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Meta</a:t>
            </a:r>
            <a:r>
              <a:rPr lang="en-US" altLang="ko-KR" sz="1000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:</a:t>
            </a:r>
            <a:endParaRPr lang="ko-KR" altLang="ko-KR" sz="10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sz="1000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    ordering </a:t>
            </a:r>
            <a:r>
              <a:rPr lang="en-US" altLang="ko-KR" sz="1000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=</a:t>
            </a:r>
            <a:r>
              <a:rPr lang="en-US" altLang="ko-KR" sz="1000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(</a:t>
            </a:r>
            <a:r>
              <a:rPr lang="en-US" altLang="ko-KR" sz="1000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'</a:t>
            </a:r>
            <a:r>
              <a:rPr lang="en-US" altLang="ko-KR" sz="1000" dirty="0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-</a:t>
            </a:r>
            <a:r>
              <a:rPr lang="en-US" altLang="ko-KR" sz="1000" dirty="0" err="1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create_dt</a:t>
            </a:r>
            <a:r>
              <a:rPr lang="en-US" altLang="ko-KR" sz="1000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'</a:t>
            </a:r>
            <a:r>
              <a:rPr lang="en-US" altLang="ko-KR" sz="1000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, </a:t>
            </a:r>
            <a:r>
              <a:rPr lang="en-US" altLang="ko-KR" sz="1000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'</a:t>
            </a:r>
            <a:r>
              <a:rPr lang="en-US" altLang="ko-KR" sz="1000" dirty="0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post</a:t>
            </a:r>
            <a:r>
              <a:rPr lang="en-US" altLang="ko-KR" sz="1000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'</a:t>
            </a:r>
            <a:r>
              <a:rPr lang="en-US" altLang="ko-KR" sz="1000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, </a:t>
            </a:r>
            <a:r>
              <a:rPr lang="en-US" altLang="ko-KR" sz="1000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'</a:t>
            </a:r>
            <a:r>
              <a:rPr lang="en-US" altLang="ko-KR" sz="1000" dirty="0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author</a:t>
            </a:r>
            <a:r>
              <a:rPr lang="en-US" altLang="ko-KR" sz="1000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'</a:t>
            </a:r>
            <a:r>
              <a:rPr lang="en-US" altLang="ko-KR" sz="1000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)</a:t>
            </a:r>
            <a:endParaRPr lang="en-US" altLang="ko-KR" sz="1000" kern="100" dirty="0">
              <a:solidFill>
                <a:srgbClr val="F8F8F2"/>
              </a:solidFill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endParaRPr lang="ko-KR" altLang="ko-KR" sz="10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sz="1000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</a:t>
            </a:r>
            <a:r>
              <a:rPr lang="en-US" altLang="ko-KR" sz="1000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def</a:t>
            </a:r>
            <a:r>
              <a:rPr lang="en-US" altLang="ko-KR" sz="1000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sz="1000" dirty="0">
                <a:solidFill>
                  <a:srgbClr val="BD93F9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__str__</a:t>
            </a:r>
            <a:r>
              <a:rPr lang="en-US" altLang="ko-KR" sz="1000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(</a:t>
            </a:r>
            <a:r>
              <a:rPr lang="en-US" altLang="ko-KR" sz="1000" i="1" dirty="0">
                <a:solidFill>
                  <a:srgbClr val="BD93F9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self</a:t>
            </a:r>
            <a:r>
              <a:rPr lang="en-US" altLang="ko-KR" sz="1000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):</a:t>
            </a:r>
            <a:endParaRPr lang="ko-KR" altLang="ko-KR" sz="10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sz="1000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    </a:t>
            </a:r>
            <a:r>
              <a:rPr lang="en-US" altLang="ko-KR" sz="1000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return</a:t>
            </a:r>
            <a:r>
              <a:rPr lang="en-US" altLang="ko-KR" sz="1000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sz="1000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f</a:t>
            </a:r>
            <a:r>
              <a:rPr lang="en-US" altLang="ko-KR" sz="1000" dirty="0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'</a:t>
            </a:r>
            <a:r>
              <a:rPr lang="en-US" altLang="ko-KR" sz="1000" dirty="0">
                <a:solidFill>
                  <a:srgbClr val="BD93F9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{</a:t>
            </a:r>
            <a:r>
              <a:rPr lang="en-US" altLang="ko-KR" sz="1000" i="1" dirty="0" err="1">
                <a:solidFill>
                  <a:srgbClr val="BD93F9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self</a:t>
            </a:r>
            <a:r>
              <a:rPr lang="en-US" altLang="ko-KR" sz="1000" dirty="0" err="1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.author</a:t>
            </a:r>
            <a:r>
              <a:rPr lang="en-US" altLang="ko-KR" sz="1000" dirty="0">
                <a:solidFill>
                  <a:srgbClr val="BD93F9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}</a:t>
            </a:r>
            <a:r>
              <a:rPr lang="en-US" altLang="ko-KR" sz="1000" dirty="0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-</a:t>
            </a:r>
            <a:r>
              <a:rPr lang="en-US" altLang="ko-KR" sz="1000" dirty="0">
                <a:solidFill>
                  <a:srgbClr val="BD93F9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{</a:t>
            </a:r>
            <a:r>
              <a:rPr lang="en-US" altLang="ko-KR" sz="1000" i="1" dirty="0" err="1">
                <a:solidFill>
                  <a:srgbClr val="BD93F9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self</a:t>
            </a:r>
            <a:r>
              <a:rPr lang="en-US" altLang="ko-KR" sz="1000" dirty="0" err="1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.content</a:t>
            </a:r>
            <a:r>
              <a:rPr lang="en-US" altLang="ko-KR" sz="1000" dirty="0">
                <a:solidFill>
                  <a:srgbClr val="BD93F9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}</a:t>
            </a:r>
            <a:r>
              <a:rPr lang="en-US" altLang="ko-KR" sz="1000" dirty="0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'</a:t>
            </a:r>
            <a:endParaRPr lang="ko-KR" altLang="ko-KR" sz="10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B4DD27B-3B80-2F49-B339-BF32CCF1D630}"/>
              </a:ext>
            </a:extLst>
          </p:cNvPr>
          <p:cNvSpPr/>
          <p:nvPr/>
        </p:nvSpPr>
        <p:spPr>
          <a:xfrm>
            <a:off x="2624983" y="766079"/>
            <a:ext cx="23391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R" dirty="0">
                <a:solidFill>
                  <a:srgbClr val="6272A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# project/blog/</a:t>
            </a:r>
            <a:r>
              <a:rPr lang="en" altLang="ko-KR" dirty="0" err="1">
                <a:solidFill>
                  <a:srgbClr val="6272A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Models.py</a:t>
            </a:r>
            <a:endParaRPr lang="en" altLang="ko-KR" dirty="0">
              <a:solidFill>
                <a:srgbClr val="6272A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12" name="Google Shape;138;p5">
            <a:extLst>
              <a:ext uri="{FF2B5EF4-FFF2-40B4-BE49-F238E27FC236}">
                <a16:creationId xmlns:a16="http://schemas.microsoft.com/office/drawing/2014/main" id="{D884D97A-310B-E76D-F7AF-D792D5397030}"/>
              </a:ext>
            </a:extLst>
          </p:cNvPr>
          <p:cNvSpPr/>
          <p:nvPr/>
        </p:nvSpPr>
        <p:spPr>
          <a:xfrm>
            <a:off x="396256" y="385210"/>
            <a:ext cx="88525" cy="646331"/>
          </a:xfrm>
          <a:prstGeom prst="rect">
            <a:avLst/>
          </a:prstGeom>
          <a:solidFill>
            <a:srgbClr val="FFC000"/>
          </a:solidFill>
          <a:ln w="12700" cap="flat" cmpd="sng">
            <a:solidFill>
              <a:srgbClr val="FFC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" name="Google Shape;140;p5">
            <a:extLst>
              <a:ext uri="{FF2B5EF4-FFF2-40B4-BE49-F238E27FC236}">
                <a16:creationId xmlns:a16="http://schemas.microsoft.com/office/drawing/2014/main" id="{8F6E7597-4D55-A2DF-4329-1257F503FC03}"/>
              </a:ext>
            </a:extLst>
          </p:cNvPr>
          <p:cNvSpPr txBox="1"/>
          <p:nvPr/>
        </p:nvSpPr>
        <p:spPr>
          <a:xfrm>
            <a:off x="584056" y="305085"/>
            <a:ext cx="2146952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FFC000"/>
                </a:solidFill>
              </a:rPr>
              <a:t>Django </a:t>
            </a:r>
            <a:r>
              <a:rPr lang="ko-KR" altLang="en-US" sz="2400" b="1" dirty="0">
                <a:solidFill>
                  <a:srgbClr val="FFC000"/>
                </a:solidFill>
              </a:rPr>
              <a:t>심화</a:t>
            </a:r>
            <a:endParaRPr dirty="0">
              <a:solidFill>
                <a:srgbClr val="FFC000"/>
              </a:solidFill>
            </a:endParaRPr>
          </a:p>
        </p:txBody>
      </p:sp>
      <p:sp>
        <p:nvSpPr>
          <p:cNvPr id="14" name="Google Shape;141;p5">
            <a:extLst>
              <a:ext uri="{FF2B5EF4-FFF2-40B4-BE49-F238E27FC236}">
                <a16:creationId xmlns:a16="http://schemas.microsoft.com/office/drawing/2014/main" id="{E63B4173-11CF-18D2-F96F-3A7BEDFE4BAD}"/>
              </a:ext>
            </a:extLst>
          </p:cNvPr>
          <p:cNvSpPr txBox="1"/>
          <p:nvPr/>
        </p:nvSpPr>
        <p:spPr>
          <a:xfrm>
            <a:off x="584056" y="766750"/>
            <a:ext cx="1643899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dirty="0">
                <a:solidFill>
                  <a:srgbClr val="7F7F7F"/>
                </a:solidFill>
              </a:rPr>
              <a:t>Model </a:t>
            </a:r>
            <a:r>
              <a:rPr lang="ko-KR" altLang="en-US" b="1" dirty="0">
                <a:solidFill>
                  <a:srgbClr val="7F7F7F"/>
                </a:solidFill>
              </a:rPr>
              <a:t>심화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E06E72A-0FAF-492A-EA54-F8709202FCCB}"/>
              </a:ext>
            </a:extLst>
          </p:cNvPr>
          <p:cNvSpPr txBox="1"/>
          <p:nvPr/>
        </p:nvSpPr>
        <p:spPr>
          <a:xfrm>
            <a:off x="10473925" y="6057962"/>
            <a:ext cx="15022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모델이 변경되면</a:t>
            </a:r>
            <a:r>
              <a:rPr lang="en-US" altLang="ko-KR" dirty="0"/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6176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5"/>
          <p:cNvSpPr txBox="1"/>
          <p:nvPr/>
        </p:nvSpPr>
        <p:spPr>
          <a:xfrm>
            <a:off x="396256" y="6365739"/>
            <a:ext cx="1142984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Session </a:t>
            </a:r>
            <a:r>
              <a:rPr lang="en-US" altLang="ko-KR" b="1" dirty="0">
                <a:solidFill>
                  <a:srgbClr val="7F7F7F"/>
                </a:solidFill>
              </a:rPr>
              <a:t>14</a:t>
            </a:r>
            <a:endParaRPr sz="1400" b="1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5"/>
          <p:cNvSpPr txBox="1"/>
          <p:nvPr/>
        </p:nvSpPr>
        <p:spPr>
          <a:xfrm>
            <a:off x="10255829" y="6365739"/>
            <a:ext cx="172034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NE</a:t>
            </a:r>
            <a:r>
              <a:rPr lang="en-US" sz="1400" b="1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T X LIKELION</a:t>
            </a:r>
            <a:endParaRPr sz="1400" b="1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A15EA54-65D5-004E-AD7F-1D662C99DBAB}"/>
              </a:ext>
            </a:extLst>
          </p:cNvPr>
          <p:cNvSpPr/>
          <p:nvPr/>
        </p:nvSpPr>
        <p:spPr>
          <a:xfrm>
            <a:off x="3169920" y="596177"/>
            <a:ext cx="6096000" cy="5874365"/>
          </a:xfrm>
          <a:prstGeom prst="rect">
            <a:avLst/>
          </a:prstGeom>
          <a:solidFill>
            <a:schemeClr val="tx1"/>
          </a:solidFill>
        </p:spPr>
        <p:txBody>
          <a:bodyPr>
            <a:spAutoFit/>
          </a:bodyPr>
          <a:lstStyle/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from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dirty="0" err="1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django.contrib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import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admin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from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dirty="0" err="1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blog.models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import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dirty="0">
                <a:solidFill>
                  <a:srgbClr val="8BE9FD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Post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, </a:t>
            </a:r>
            <a:r>
              <a:rPr lang="en-US" altLang="ko-KR" dirty="0">
                <a:solidFill>
                  <a:srgbClr val="8BE9FD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Comment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6272A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# Register your models here.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class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dirty="0" err="1">
                <a:solidFill>
                  <a:srgbClr val="8BE9FD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CommentInline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(</a:t>
            </a:r>
            <a:r>
              <a:rPr lang="en-US" altLang="ko-KR" i="1" dirty="0" err="1">
                <a:solidFill>
                  <a:srgbClr val="8BE9FD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admin</a:t>
            </a:r>
            <a:r>
              <a:rPr lang="en-US" altLang="ko-KR" dirty="0" err="1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.</a:t>
            </a:r>
            <a:r>
              <a:rPr lang="en-US" altLang="ko-KR" dirty="0" err="1">
                <a:solidFill>
                  <a:srgbClr val="8BE9FD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TabularInline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):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</a:t>
            </a:r>
            <a:r>
              <a:rPr lang="en-US" altLang="ko-KR" dirty="0">
                <a:solidFill>
                  <a:srgbClr val="6272A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# </a:t>
            </a:r>
            <a:r>
              <a:rPr lang="en-US" altLang="ko-KR" dirty="0" err="1">
                <a:solidFill>
                  <a:srgbClr val="6272A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TabularInline</a:t>
            </a:r>
            <a:r>
              <a:rPr lang="ko-KR" altLang="ko-KR" dirty="0">
                <a:solidFill>
                  <a:srgbClr val="6272A4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은 같은</a:t>
            </a:r>
            <a:r>
              <a:rPr lang="en-US" altLang="ko-KR" dirty="0">
                <a:solidFill>
                  <a:srgbClr val="6272A4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 admin page</a:t>
            </a:r>
            <a:r>
              <a:rPr lang="ko-KR" altLang="ko-KR" dirty="0">
                <a:solidFill>
                  <a:srgbClr val="6272A4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에서 다른</a:t>
            </a:r>
            <a:r>
              <a:rPr lang="en-US" altLang="ko-KR" dirty="0">
                <a:solidFill>
                  <a:srgbClr val="6272A4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 model</a:t>
            </a:r>
            <a:r>
              <a:rPr lang="ko-KR" altLang="ko-KR" dirty="0">
                <a:solidFill>
                  <a:srgbClr val="6272A4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을 수정할 수 있는 권한을 부여한다</a:t>
            </a:r>
            <a:r>
              <a:rPr lang="en-US" altLang="ko-KR" dirty="0">
                <a:solidFill>
                  <a:srgbClr val="6272A4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. 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model 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=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dirty="0">
                <a:solidFill>
                  <a:srgbClr val="8BE9FD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Comment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50FA7B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@</a:t>
            </a:r>
            <a:r>
              <a:rPr lang="en-US" altLang="ko-KR" dirty="0" err="1">
                <a:solidFill>
                  <a:srgbClr val="50FA7B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admin.register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(</a:t>
            </a:r>
            <a:r>
              <a:rPr lang="en-US" altLang="ko-KR" dirty="0">
                <a:solidFill>
                  <a:srgbClr val="8BE9FD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Post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) 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6272A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# </a:t>
            </a:r>
            <a:r>
              <a:rPr lang="ko-KR" altLang="ko-KR" dirty="0" err="1">
                <a:solidFill>
                  <a:srgbClr val="6272A4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데코레이터</a:t>
            </a:r>
            <a:r>
              <a:rPr lang="en-US" altLang="ko-KR" dirty="0">
                <a:solidFill>
                  <a:srgbClr val="6272A4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. </a:t>
            </a:r>
            <a:r>
              <a:rPr lang="en-US" altLang="ko-KR" dirty="0" err="1">
                <a:solidFill>
                  <a:srgbClr val="6272A4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admin.site.register</a:t>
            </a:r>
            <a:r>
              <a:rPr lang="en-US" altLang="ko-KR" dirty="0">
                <a:solidFill>
                  <a:srgbClr val="6272A4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(</a:t>
            </a:r>
            <a:r>
              <a:rPr lang="en-US" altLang="ko-KR" dirty="0" err="1">
                <a:solidFill>
                  <a:srgbClr val="6272A4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Post,PostAdmin</a:t>
            </a:r>
            <a:r>
              <a:rPr lang="en-US" altLang="ko-KR" dirty="0">
                <a:solidFill>
                  <a:srgbClr val="6272A4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)</a:t>
            </a:r>
            <a:r>
              <a:rPr lang="ko-KR" altLang="ko-KR" dirty="0">
                <a:solidFill>
                  <a:srgbClr val="6272A4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와 동일하다</a:t>
            </a:r>
            <a:r>
              <a:rPr lang="en-US" altLang="ko-KR" dirty="0">
                <a:solidFill>
                  <a:srgbClr val="6272A4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. 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class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dirty="0" err="1">
                <a:solidFill>
                  <a:srgbClr val="8BE9FD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PostAdmin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(</a:t>
            </a:r>
            <a:r>
              <a:rPr lang="en-US" altLang="ko-KR" i="1" dirty="0" err="1">
                <a:solidFill>
                  <a:srgbClr val="8BE9FD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admin</a:t>
            </a:r>
            <a:r>
              <a:rPr lang="en-US" altLang="ko-KR" dirty="0" err="1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.</a:t>
            </a:r>
            <a:r>
              <a:rPr lang="en-US" altLang="ko-KR" dirty="0" err="1">
                <a:solidFill>
                  <a:srgbClr val="8BE9FD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ModelAdmin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):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</a:t>
            </a:r>
            <a:r>
              <a:rPr lang="en-US" altLang="ko-KR" dirty="0">
                <a:solidFill>
                  <a:srgbClr val="6272A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# admin</a:t>
            </a:r>
            <a:r>
              <a:rPr lang="ko-KR" altLang="ko-KR" dirty="0">
                <a:solidFill>
                  <a:srgbClr val="6272A4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에서 아이디</a:t>
            </a:r>
            <a:r>
              <a:rPr lang="en-US" altLang="ko-KR" dirty="0">
                <a:solidFill>
                  <a:srgbClr val="6272A4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, </a:t>
            </a:r>
            <a:r>
              <a:rPr lang="ko-KR" altLang="ko-KR" dirty="0">
                <a:solidFill>
                  <a:srgbClr val="6272A4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제목</a:t>
            </a:r>
            <a:r>
              <a:rPr lang="en-US" altLang="ko-KR" dirty="0">
                <a:solidFill>
                  <a:srgbClr val="6272A4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, </a:t>
            </a:r>
            <a:r>
              <a:rPr lang="ko-KR" altLang="ko-KR" dirty="0">
                <a:solidFill>
                  <a:srgbClr val="6272A4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작성자</a:t>
            </a:r>
            <a:r>
              <a:rPr lang="en-US" altLang="ko-KR" dirty="0">
                <a:solidFill>
                  <a:srgbClr val="6272A4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, </a:t>
            </a:r>
            <a:r>
              <a:rPr lang="ko-KR" altLang="ko-KR" dirty="0" err="1">
                <a:solidFill>
                  <a:srgbClr val="6272A4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작성시각이</a:t>
            </a:r>
            <a:r>
              <a:rPr lang="ko-KR" altLang="ko-KR" dirty="0">
                <a:solidFill>
                  <a:srgbClr val="6272A4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 보이게 설정함</a:t>
            </a:r>
            <a:r>
              <a:rPr lang="en-US" altLang="ko-KR" dirty="0">
                <a:solidFill>
                  <a:srgbClr val="6272A4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. 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</a:t>
            </a:r>
            <a:r>
              <a:rPr lang="en-US" altLang="ko-KR" dirty="0">
                <a:solidFill>
                  <a:srgbClr val="6272A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# </a:t>
            </a:r>
            <a:r>
              <a:rPr lang="ko-KR" altLang="ko-KR" dirty="0">
                <a:solidFill>
                  <a:srgbClr val="6272A4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카테고리로 필터 가능 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</a:t>
            </a:r>
            <a:r>
              <a:rPr lang="en-US" altLang="ko-KR" dirty="0">
                <a:solidFill>
                  <a:srgbClr val="6272A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# </a:t>
            </a:r>
            <a:r>
              <a:rPr lang="ko-KR" altLang="ko-KR" dirty="0" err="1">
                <a:solidFill>
                  <a:srgbClr val="6272A4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게시글에</a:t>
            </a:r>
            <a:r>
              <a:rPr lang="ko-KR" altLang="ko-KR" dirty="0">
                <a:solidFill>
                  <a:srgbClr val="6272A4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 딸려있는 이미지와 댓글을 접근 가능하도록 설정하였음</a:t>
            </a:r>
            <a:r>
              <a:rPr lang="en-US" altLang="ko-KR" dirty="0">
                <a:solidFill>
                  <a:srgbClr val="6272A4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. 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</a:t>
            </a:r>
            <a:r>
              <a:rPr lang="en-US" altLang="ko-KR" dirty="0" err="1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list_display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=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[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'</a:t>
            </a:r>
            <a:r>
              <a:rPr lang="en-US" altLang="ko-KR" dirty="0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id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'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, 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'</a:t>
            </a:r>
            <a:r>
              <a:rPr lang="en-US" altLang="ko-KR" dirty="0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title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'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, 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'</a:t>
            </a:r>
            <a:r>
              <a:rPr lang="en-US" altLang="ko-KR" dirty="0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author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'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, 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'</a:t>
            </a:r>
            <a:r>
              <a:rPr lang="en-US" altLang="ko-KR" dirty="0" err="1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create_dt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'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]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</a:t>
            </a:r>
            <a:r>
              <a:rPr lang="en-US" altLang="ko-KR" dirty="0">
                <a:solidFill>
                  <a:srgbClr val="6272A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# </a:t>
            </a:r>
            <a:r>
              <a:rPr lang="ko-KR" altLang="ko-KR" dirty="0">
                <a:solidFill>
                  <a:srgbClr val="6272A4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각 객체들이 위 순서로 보이게 설정 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</a:t>
            </a:r>
            <a:r>
              <a:rPr lang="en-US" altLang="ko-KR" dirty="0" err="1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list_display_links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=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[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'</a:t>
            </a:r>
            <a:r>
              <a:rPr lang="en-US" altLang="ko-KR" dirty="0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id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'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, 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'</a:t>
            </a:r>
            <a:r>
              <a:rPr lang="en-US" altLang="ko-KR" dirty="0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title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'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]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</a:t>
            </a:r>
            <a:r>
              <a:rPr lang="en-US" altLang="ko-KR" dirty="0">
                <a:solidFill>
                  <a:srgbClr val="6272A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# id</a:t>
            </a:r>
            <a:r>
              <a:rPr lang="ko-KR" altLang="ko-KR" dirty="0">
                <a:solidFill>
                  <a:srgbClr val="6272A4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말고 제목을 눌러도 해당 글의 정보를 볼 수 있는 페이지로 이동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</a:t>
            </a:r>
            <a:r>
              <a:rPr lang="en-US" altLang="ko-KR" dirty="0" err="1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list_filter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=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[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'</a:t>
            </a:r>
            <a:r>
              <a:rPr lang="en-US" altLang="ko-KR" dirty="0" err="1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create_dt</a:t>
            </a:r>
            <a:r>
              <a:rPr lang="en" altLang="ko-KR" dirty="0">
                <a:solidFill>
                  <a:srgbClr val="E9F28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'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,</a:t>
            </a:r>
            <a:r>
              <a:rPr lang="en" altLang="ko-KR" dirty="0">
                <a:solidFill>
                  <a:srgbClr val="E9F28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'</a:t>
            </a:r>
            <a:r>
              <a:rPr lang="en" altLang="ko-KR" dirty="0">
                <a:solidFill>
                  <a:srgbClr val="F1FA8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author</a:t>
            </a:r>
            <a:r>
              <a:rPr lang="en" altLang="ko-KR" dirty="0">
                <a:solidFill>
                  <a:srgbClr val="E9F28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'</a:t>
            </a:r>
            <a:r>
              <a:rPr lang="en" altLang="ko-KR" dirty="0">
                <a:solidFill>
                  <a:srgbClr val="F8F8F2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] 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</a:t>
            </a:r>
            <a:r>
              <a:rPr lang="en-US" altLang="ko-KR" dirty="0">
                <a:solidFill>
                  <a:srgbClr val="6272A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# </a:t>
            </a:r>
            <a:r>
              <a:rPr lang="en-US" altLang="ko-KR" dirty="0" err="1">
                <a:solidFill>
                  <a:srgbClr val="6272A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create_dt</a:t>
            </a:r>
            <a:r>
              <a:rPr lang="ko-KR" altLang="en-US" dirty="0">
                <a:solidFill>
                  <a:srgbClr val="6272A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와 </a:t>
            </a:r>
            <a:r>
              <a:rPr lang="en-US" altLang="ko-KR" dirty="0">
                <a:solidFill>
                  <a:srgbClr val="6272A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author</a:t>
            </a:r>
            <a:r>
              <a:rPr lang="ko-KR" altLang="en-US" dirty="0" err="1">
                <a:solidFill>
                  <a:srgbClr val="6272A4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를</a:t>
            </a:r>
            <a:r>
              <a:rPr lang="ko-KR" altLang="ko-KR" dirty="0">
                <a:solidFill>
                  <a:srgbClr val="6272A4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 기준으로 필터 생성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</a:t>
            </a:r>
            <a:r>
              <a:rPr lang="en-US" altLang="ko-KR" dirty="0" err="1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search_fields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=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[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'</a:t>
            </a:r>
            <a:r>
              <a:rPr lang="en-US" altLang="ko-KR" dirty="0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title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'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, 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'</a:t>
            </a:r>
            <a:r>
              <a:rPr lang="en-US" altLang="ko-KR" dirty="0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author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'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]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</a:t>
            </a:r>
            <a:r>
              <a:rPr lang="en-US" altLang="ko-KR" dirty="0">
                <a:solidFill>
                  <a:srgbClr val="6272A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# title</a:t>
            </a:r>
            <a:r>
              <a:rPr lang="ko-KR" altLang="ko-KR" dirty="0">
                <a:solidFill>
                  <a:srgbClr val="6272A4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과</a:t>
            </a:r>
            <a:r>
              <a:rPr lang="en-US" altLang="ko-KR" dirty="0">
                <a:solidFill>
                  <a:srgbClr val="6272A4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 author</a:t>
            </a:r>
            <a:r>
              <a:rPr lang="ko-KR" altLang="ko-KR" dirty="0" err="1">
                <a:solidFill>
                  <a:srgbClr val="6272A4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를</a:t>
            </a:r>
            <a:r>
              <a:rPr lang="ko-KR" altLang="ko-KR" dirty="0">
                <a:solidFill>
                  <a:srgbClr val="6272A4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 검색 가능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</a:t>
            </a:r>
            <a:r>
              <a:rPr lang="en-US" altLang="ko-KR" dirty="0" err="1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inlines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=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[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    </a:t>
            </a:r>
            <a:r>
              <a:rPr lang="en-US" altLang="ko-KR" dirty="0" err="1">
                <a:solidFill>
                  <a:srgbClr val="8BE9FD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CommentInline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,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]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</a:t>
            </a:r>
            <a:r>
              <a:rPr lang="en-US" altLang="ko-KR" dirty="0">
                <a:solidFill>
                  <a:srgbClr val="6272A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# </a:t>
            </a:r>
            <a:r>
              <a:rPr lang="ko-KR" altLang="ko-KR" dirty="0">
                <a:solidFill>
                  <a:srgbClr val="6272A4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이제</a:t>
            </a:r>
            <a:r>
              <a:rPr lang="en-US" altLang="ko-KR" dirty="0">
                <a:solidFill>
                  <a:srgbClr val="6272A4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 Post </a:t>
            </a:r>
            <a:r>
              <a:rPr lang="ko-KR" altLang="ko-KR" dirty="0">
                <a:solidFill>
                  <a:srgbClr val="6272A4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모델에서 연관된</a:t>
            </a:r>
            <a:r>
              <a:rPr lang="en-US" altLang="ko-KR" dirty="0">
                <a:solidFill>
                  <a:srgbClr val="6272A4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 Comment</a:t>
            </a:r>
            <a:r>
              <a:rPr lang="ko-KR" altLang="ko-KR" dirty="0" err="1">
                <a:solidFill>
                  <a:srgbClr val="6272A4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를</a:t>
            </a:r>
            <a:r>
              <a:rPr lang="ko-KR" altLang="ko-KR" dirty="0">
                <a:solidFill>
                  <a:srgbClr val="6272A4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 확인 및 수정할 수 있다</a:t>
            </a:r>
            <a:r>
              <a:rPr lang="en-US" altLang="ko-KR" dirty="0">
                <a:solidFill>
                  <a:srgbClr val="6272A4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. 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50FA7B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@</a:t>
            </a:r>
            <a:r>
              <a:rPr lang="en-US" altLang="ko-KR" dirty="0" err="1">
                <a:solidFill>
                  <a:srgbClr val="50FA7B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admin.register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(</a:t>
            </a:r>
            <a:r>
              <a:rPr lang="en-US" altLang="ko-KR" dirty="0">
                <a:solidFill>
                  <a:srgbClr val="8BE9FD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Comment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)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class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dirty="0" err="1">
                <a:solidFill>
                  <a:srgbClr val="8BE9FD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CommentAdmin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(</a:t>
            </a:r>
            <a:r>
              <a:rPr lang="en-US" altLang="ko-KR" i="1" dirty="0" err="1">
                <a:solidFill>
                  <a:srgbClr val="8BE9FD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admin</a:t>
            </a:r>
            <a:r>
              <a:rPr lang="en-US" altLang="ko-KR" dirty="0" err="1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.</a:t>
            </a:r>
            <a:r>
              <a:rPr lang="en-US" altLang="ko-KR" dirty="0" err="1">
                <a:solidFill>
                  <a:srgbClr val="8BE9FD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ModelAdmin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):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</a:t>
            </a:r>
            <a:r>
              <a:rPr lang="en-US" altLang="ko-KR" dirty="0" err="1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list_display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=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(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'</a:t>
            </a:r>
            <a:r>
              <a:rPr lang="en-US" altLang="ko-KR" dirty="0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id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'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, 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'</a:t>
            </a:r>
            <a:r>
              <a:rPr lang="en-US" altLang="ko-KR" dirty="0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post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'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, 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'</a:t>
            </a:r>
            <a:r>
              <a:rPr lang="en-US" altLang="ko-KR" dirty="0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content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'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, 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'</a:t>
            </a:r>
            <a:r>
              <a:rPr lang="en-US" altLang="ko-KR" dirty="0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author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'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)</a:t>
            </a:r>
            <a:endParaRPr lang="ko-KR" altLang="ko-KR" sz="16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4C39F95-E954-1E4A-8F0F-7E1DDA58C8A7}"/>
              </a:ext>
            </a:extLst>
          </p:cNvPr>
          <p:cNvSpPr/>
          <p:nvPr/>
        </p:nvSpPr>
        <p:spPr>
          <a:xfrm>
            <a:off x="3169920" y="288400"/>
            <a:ext cx="22493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R" dirty="0">
                <a:solidFill>
                  <a:srgbClr val="6272A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# project/blog/</a:t>
            </a:r>
            <a:r>
              <a:rPr lang="en" altLang="ko-KR" dirty="0" err="1">
                <a:solidFill>
                  <a:srgbClr val="6272A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admin.py</a:t>
            </a:r>
            <a:endParaRPr lang="en" altLang="ko-KR" dirty="0">
              <a:solidFill>
                <a:srgbClr val="6272A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237AE0B-6FC9-7E45-B4EB-E7B844F0A1DC}"/>
              </a:ext>
            </a:extLst>
          </p:cNvPr>
          <p:cNvSpPr txBox="1"/>
          <p:nvPr/>
        </p:nvSpPr>
        <p:spPr>
          <a:xfrm>
            <a:off x="9565105" y="4812632"/>
            <a:ext cx="20380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Admin </a:t>
            </a:r>
            <a:r>
              <a:rPr kumimoji="1" lang="ko-KR" altLang="en-US" dirty="0"/>
              <a:t>페이지에 접속</a:t>
            </a:r>
            <a:r>
              <a:rPr kumimoji="1" lang="en-US" altLang="ko-KR" dirty="0"/>
              <a:t>!</a:t>
            </a:r>
            <a:endParaRPr kumimoji="1" lang="ko-KR" altLang="en-US" dirty="0"/>
          </a:p>
        </p:txBody>
      </p:sp>
      <p:sp>
        <p:nvSpPr>
          <p:cNvPr id="10" name="Google Shape;138;p5">
            <a:extLst>
              <a:ext uri="{FF2B5EF4-FFF2-40B4-BE49-F238E27FC236}">
                <a16:creationId xmlns:a16="http://schemas.microsoft.com/office/drawing/2014/main" id="{DACB0C80-BA4C-8AF3-91DC-7503AE821865}"/>
              </a:ext>
            </a:extLst>
          </p:cNvPr>
          <p:cNvSpPr/>
          <p:nvPr/>
        </p:nvSpPr>
        <p:spPr>
          <a:xfrm>
            <a:off x="396256" y="385210"/>
            <a:ext cx="88525" cy="646331"/>
          </a:xfrm>
          <a:prstGeom prst="rect">
            <a:avLst/>
          </a:prstGeom>
          <a:solidFill>
            <a:srgbClr val="FFC000"/>
          </a:solidFill>
          <a:ln w="12700" cap="flat" cmpd="sng">
            <a:solidFill>
              <a:srgbClr val="FFC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" name="Google Shape;140;p5">
            <a:extLst>
              <a:ext uri="{FF2B5EF4-FFF2-40B4-BE49-F238E27FC236}">
                <a16:creationId xmlns:a16="http://schemas.microsoft.com/office/drawing/2014/main" id="{20F797C9-6E8E-1CDD-DCA6-C83985273E04}"/>
              </a:ext>
            </a:extLst>
          </p:cNvPr>
          <p:cNvSpPr txBox="1"/>
          <p:nvPr/>
        </p:nvSpPr>
        <p:spPr>
          <a:xfrm>
            <a:off x="584056" y="305085"/>
            <a:ext cx="2146952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FFC000"/>
                </a:solidFill>
              </a:rPr>
              <a:t>Django </a:t>
            </a:r>
            <a:r>
              <a:rPr lang="ko-KR" altLang="en-US" sz="2400" b="1" dirty="0">
                <a:solidFill>
                  <a:srgbClr val="FFC000"/>
                </a:solidFill>
              </a:rPr>
              <a:t>심화</a:t>
            </a:r>
            <a:endParaRPr dirty="0">
              <a:solidFill>
                <a:srgbClr val="FFC000"/>
              </a:solidFill>
            </a:endParaRPr>
          </a:p>
        </p:txBody>
      </p:sp>
      <p:sp>
        <p:nvSpPr>
          <p:cNvPr id="12" name="Google Shape;141;p5">
            <a:extLst>
              <a:ext uri="{FF2B5EF4-FFF2-40B4-BE49-F238E27FC236}">
                <a16:creationId xmlns:a16="http://schemas.microsoft.com/office/drawing/2014/main" id="{8421729B-7F10-5752-2A90-2C752F5B111C}"/>
              </a:ext>
            </a:extLst>
          </p:cNvPr>
          <p:cNvSpPr txBox="1"/>
          <p:nvPr/>
        </p:nvSpPr>
        <p:spPr>
          <a:xfrm>
            <a:off x="584056" y="766750"/>
            <a:ext cx="1643899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dirty="0">
                <a:solidFill>
                  <a:srgbClr val="7F7F7F"/>
                </a:solidFill>
              </a:rPr>
              <a:t>Admin</a:t>
            </a:r>
            <a:r>
              <a:rPr lang="ko-KR" altLang="en-US" b="1" dirty="0">
                <a:solidFill>
                  <a:srgbClr val="7F7F7F"/>
                </a:solidFill>
              </a:rPr>
              <a:t> 심화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028190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5"/>
          <p:cNvSpPr txBox="1"/>
          <p:nvPr/>
        </p:nvSpPr>
        <p:spPr>
          <a:xfrm>
            <a:off x="396256" y="6365739"/>
            <a:ext cx="1142984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Session </a:t>
            </a:r>
            <a:r>
              <a:rPr lang="en-US" altLang="ko-KR" b="1" dirty="0">
                <a:solidFill>
                  <a:srgbClr val="7F7F7F"/>
                </a:solidFill>
              </a:rPr>
              <a:t>14</a:t>
            </a:r>
            <a:endParaRPr sz="1400" b="1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5"/>
          <p:cNvSpPr txBox="1"/>
          <p:nvPr/>
        </p:nvSpPr>
        <p:spPr>
          <a:xfrm>
            <a:off x="10255829" y="6365739"/>
            <a:ext cx="172034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NE</a:t>
            </a:r>
            <a:r>
              <a:rPr lang="en-US" sz="1400" b="1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T X LIKELION</a:t>
            </a:r>
            <a:endParaRPr sz="1400" b="1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03DD78F-C06D-824E-8E72-45ED134C649D}"/>
              </a:ext>
            </a:extLst>
          </p:cNvPr>
          <p:cNvSpPr/>
          <p:nvPr/>
        </p:nvSpPr>
        <p:spPr>
          <a:xfrm>
            <a:off x="4737752" y="708375"/>
            <a:ext cx="6096000" cy="1529586"/>
          </a:xfrm>
          <a:prstGeom prst="rect">
            <a:avLst/>
          </a:prstGeom>
          <a:solidFill>
            <a:schemeClr val="tx1"/>
          </a:solidFill>
        </p:spPr>
        <p:txBody>
          <a:bodyPr>
            <a:spAutoFit/>
          </a:bodyPr>
          <a:lstStyle/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from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dirty="0" err="1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django.contrib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import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admin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from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dirty="0" err="1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django.urls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import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dirty="0">
                <a:solidFill>
                  <a:srgbClr val="50FA7B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path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, </a:t>
            </a:r>
            <a:r>
              <a:rPr lang="en-US" altLang="ko-KR" dirty="0">
                <a:solidFill>
                  <a:srgbClr val="50FA7B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include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endParaRPr lang="en-US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 err="1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urlpatterns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=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[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</a:t>
            </a:r>
            <a:r>
              <a:rPr lang="en-US" altLang="ko-KR" dirty="0">
                <a:solidFill>
                  <a:srgbClr val="50FA7B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path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(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'</a:t>
            </a:r>
            <a:r>
              <a:rPr lang="en-US" altLang="ko-KR" dirty="0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admin/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'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, </a:t>
            </a:r>
            <a:r>
              <a:rPr lang="en-US" altLang="ko-KR" dirty="0" err="1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admin.site.urls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),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</a:t>
            </a:r>
            <a:r>
              <a:rPr lang="en-US" altLang="ko-KR" dirty="0">
                <a:solidFill>
                  <a:srgbClr val="50FA7B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path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(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'</a:t>
            </a:r>
            <a:r>
              <a:rPr lang="en-US" altLang="ko-KR" dirty="0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blog/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'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, </a:t>
            </a:r>
            <a:r>
              <a:rPr lang="en-US" altLang="ko-KR" dirty="0">
                <a:solidFill>
                  <a:srgbClr val="50FA7B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include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(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'</a:t>
            </a:r>
            <a:r>
              <a:rPr lang="en-US" altLang="ko-KR" dirty="0" err="1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blog.urls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'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)),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</a:t>
            </a:r>
            <a:r>
              <a:rPr lang="en-US" altLang="ko-KR" dirty="0">
                <a:solidFill>
                  <a:srgbClr val="6272A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# blog/</a:t>
            </a:r>
            <a:r>
              <a:rPr lang="ko-KR" altLang="ko-KR" dirty="0">
                <a:solidFill>
                  <a:srgbClr val="6272A4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로 시작되는</a:t>
            </a:r>
            <a:r>
              <a:rPr lang="en-US" altLang="ko-KR" dirty="0">
                <a:solidFill>
                  <a:srgbClr val="6272A4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 </a:t>
            </a:r>
            <a:r>
              <a:rPr lang="en-US" altLang="ko-KR" dirty="0" err="1">
                <a:solidFill>
                  <a:srgbClr val="6272A4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url</a:t>
            </a:r>
            <a:r>
              <a:rPr lang="ko-KR" altLang="ko-KR" dirty="0">
                <a:solidFill>
                  <a:srgbClr val="6272A4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이면</a:t>
            </a:r>
            <a:r>
              <a:rPr lang="en-US" altLang="ko-KR" dirty="0">
                <a:solidFill>
                  <a:srgbClr val="6272A4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, blog</a:t>
            </a:r>
            <a:r>
              <a:rPr lang="ko-KR" altLang="ko-KR" dirty="0">
                <a:solidFill>
                  <a:srgbClr val="6272A4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하위에 있는</a:t>
            </a:r>
            <a:r>
              <a:rPr lang="en-US" altLang="ko-KR" dirty="0">
                <a:solidFill>
                  <a:srgbClr val="6272A4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 </a:t>
            </a:r>
            <a:r>
              <a:rPr lang="en-US" altLang="ko-KR" dirty="0" err="1">
                <a:solidFill>
                  <a:srgbClr val="6272A4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url</a:t>
            </a:r>
            <a:r>
              <a:rPr lang="ko-KR" altLang="ko-KR" dirty="0">
                <a:solidFill>
                  <a:srgbClr val="6272A4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을 불러온다</a:t>
            </a:r>
            <a:r>
              <a:rPr lang="en-US" altLang="ko-KR" dirty="0">
                <a:solidFill>
                  <a:srgbClr val="6272A4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. 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]</a:t>
            </a:r>
            <a:endParaRPr lang="ko-KR" altLang="ko-KR" sz="16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E757CD1-F554-9D44-A20B-13E4F82EA8C7}"/>
              </a:ext>
            </a:extLst>
          </p:cNvPr>
          <p:cNvSpPr/>
          <p:nvPr/>
        </p:nvSpPr>
        <p:spPr>
          <a:xfrm>
            <a:off x="4737752" y="375425"/>
            <a:ext cx="242887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R" dirty="0">
                <a:solidFill>
                  <a:srgbClr val="6272A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# project/</a:t>
            </a:r>
            <a:r>
              <a:rPr lang="en-US" altLang="ko-KR" dirty="0">
                <a:solidFill>
                  <a:srgbClr val="6272A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project</a:t>
            </a:r>
            <a:r>
              <a:rPr lang="en" altLang="ko-KR" dirty="0">
                <a:solidFill>
                  <a:srgbClr val="6272A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/</a:t>
            </a:r>
            <a:r>
              <a:rPr lang="en" altLang="ko-KR" dirty="0" err="1">
                <a:solidFill>
                  <a:srgbClr val="6272A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urls.py</a:t>
            </a:r>
            <a:endParaRPr lang="en" altLang="ko-KR" dirty="0">
              <a:solidFill>
                <a:srgbClr val="6272A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59D9BC4-49F4-D443-94E1-F9613ABC3890}"/>
              </a:ext>
            </a:extLst>
          </p:cNvPr>
          <p:cNvSpPr/>
          <p:nvPr/>
        </p:nvSpPr>
        <p:spPr>
          <a:xfrm>
            <a:off x="584056" y="2337092"/>
            <a:ext cx="215956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R" dirty="0">
                <a:solidFill>
                  <a:srgbClr val="6272A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# project/blog/</a:t>
            </a:r>
            <a:r>
              <a:rPr lang="en" altLang="ko-KR" dirty="0" err="1">
                <a:solidFill>
                  <a:srgbClr val="6272A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urls.py</a:t>
            </a:r>
            <a:endParaRPr lang="en" altLang="ko-KR" dirty="0">
              <a:solidFill>
                <a:srgbClr val="6272A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0DE94BE-7E55-C141-8C53-B2301B792597}"/>
              </a:ext>
            </a:extLst>
          </p:cNvPr>
          <p:cNvSpPr/>
          <p:nvPr/>
        </p:nvSpPr>
        <p:spPr>
          <a:xfrm>
            <a:off x="584056" y="2705114"/>
            <a:ext cx="6096000" cy="2427268"/>
          </a:xfrm>
          <a:prstGeom prst="rect">
            <a:avLst/>
          </a:prstGeom>
          <a:solidFill>
            <a:schemeClr val="tx1"/>
          </a:solidFill>
        </p:spPr>
        <p:txBody>
          <a:bodyPr>
            <a:spAutoFit/>
          </a:bodyPr>
          <a:lstStyle/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from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dirty="0" err="1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django.urls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import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dirty="0">
                <a:solidFill>
                  <a:srgbClr val="50FA7B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path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from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blog 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import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views</a:t>
            </a:r>
            <a:endParaRPr lang="en-US" altLang="ko-KR" sz="1600" kern="100" dirty="0">
              <a:solidFill>
                <a:srgbClr val="F8F8F2"/>
              </a:solidFill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 err="1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app_name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=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'</a:t>
            </a:r>
            <a:r>
              <a:rPr lang="en-US" altLang="ko-KR" dirty="0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blog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'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6272A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# </a:t>
            </a:r>
            <a:r>
              <a:rPr lang="ko-KR" altLang="ko-KR" dirty="0">
                <a:solidFill>
                  <a:srgbClr val="6272A4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중복을 피하기 위한</a:t>
            </a:r>
            <a:r>
              <a:rPr lang="en-US" altLang="ko-KR" dirty="0">
                <a:solidFill>
                  <a:srgbClr val="6272A4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 </a:t>
            </a:r>
            <a:r>
              <a:rPr lang="en-US" altLang="ko-KR" dirty="0" err="1">
                <a:solidFill>
                  <a:srgbClr val="6272A4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url</a:t>
            </a:r>
            <a:r>
              <a:rPr lang="en-US" altLang="ko-KR" dirty="0">
                <a:solidFill>
                  <a:srgbClr val="6272A4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 </a:t>
            </a:r>
            <a:r>
              <a:rPr lang="ko-KR" altLang="ko-KR" dirty="0">
                <a:solidFill>
                  <a:srgbClr val="6272A4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네임스페이스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 err="1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urlpatterns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=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[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</a:t>
            </a:r>
            <a:r>
              <a:rPr lang="en-US" altLang="ko-KR" dirty="0">
                <a:solidFill>
                  <a:srgbClr val="6272A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# /blog/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</a:t>
            </a:r>
            <a:r>
              <a:rPr lang="en-US" altLang="ko-KR" dirty="0">
                <a:solidFill>
                  <a:srgbClr val="50FA7B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path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(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''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, </a:t>
            </a:r>
            <a:r>
              <a:rPr lang="en-US" altLang="ko-KR" dirty="0" err="1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views.</a:t>
            </a:r>
            <a:r>
              <a:rPr lang="en-US" altLang="ko-KR" dirty="0" err="1">
                <a:solidFill>
                  <a:srgbClr val="50FA7B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home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, </a:t>
            </a:r>
            <a:r>
              <a:rPr lang="en-US" altLang="ko-KR" i="1" dirty="0">
                <a:solidFill>
                  <a:srgbClr val="FFB86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name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=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'</a:t>
            </a:r>
            <a:r>
              <a:rPr lang="en-US" altLang="ko-KR" dirty="0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home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'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),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</a:t>
            </a:r>
            <a:r>
              <a:rPr lang="en-US" altLang="ko-KR" dirty="0">
                <a:solidFill>
                  <a:srgbClr val="50FA7B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path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(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'</a:t>
            </a:r>
            <a:r>
              <a:rPr lang="en-US" altLang="ko-KR" dirty="0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new/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'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, </a:t>
            </a:r>
            <a:r>
              <a:rPr lang="en-US" altLang="ko-KR" dirty="0" err="1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views.</a:t>
            </a:r>
            <a:r>
              <a:rPr lang="en-US" altLang="ko-KR" dirty="0" err="1">
                <a:solidFill>
                  <a:srgbClr val="50FA7B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new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, </a:t>
            </a:r>
            <a:r>
              <a:rPr lang="en-US" altLang="ko-KR" i="1" dirty="0">
                <a:solidFill>
                  <a:srgbClr val="FFB86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name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=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"</a:t>
            </a:r>
            <a:r>
              <a:rPr lang="en-US" altLang="ko-KR" dirty="0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new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"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),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</a:t>
            </a:r>
            <a:r>
              <a:rPr lang="en-US" altLang="ko-KR" dirty="0">
                <a:solidFill>
                  <a:srgbClr val="50FA7B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path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(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'</a:t>
            </a:r>
            <a:r>
              <a:rPr lang="en-US" altLang="ko-KR" dirty="0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detail/&lt;</a:t>
            </a:r>
            <a:r>
              <a:rPr lang="en-US" altLang="ko-KR" dirty="0" err="1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int:post_pk</a:t>
            </a:r>
            <a:r>
              <a:rPr lang="en-US" altLang="ko-KR" dirty="0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&gt;/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'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, </a:t>
            </a:r>
            <a:r>
              <a:rPr lang="en-US" altLang="ko-KR" dirty="0" err="1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views.</a:t>
            </a:r>
            <a:r>
              <a:rPr lang="en-US" altLang="ko-KR" dirty="0" err="1">
                <a:solidFill>
                  <a:srgbClr val="50FA7B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detail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, </a:t>
            </a:r>
            <a:r>
              <a:rPr lang="en-US" altLang="ko-KR" i="1" dirty="0">
                <a:solidFill>
                  <a:srgbClr val="FFB86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name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=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"</a:t>
            </a:r>
            <a:r>
              <a:rPr lang="en-US" altLang="ko-KR" dirty="0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detail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"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),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</a:t>
            </a:r>
            <a:r>
              <a:rPr lang="en-US" altLang="ko-KR" dirty="0">
                <a:solidFill>
                  <a:srgbClr val="50FA7B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path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(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'</a:t>
            </a:r>
            <a:r>
              <a:rPr lang="en-US" altLang="ko-KR" dirty="0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edit/&lt;</a:t>
            </a:r>
            <a:r>
              <a:rPr lang="en-US" altLang="ko-KR" dirty="0" err="1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int:post_pk</a:t>
            </a:r>
            <a:r>
              <a:rPr lang="en-US" altLang="ko-KR" dirty="0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&gt;/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'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, </a:t>
            </a:r>
            <a:r>
              <a:rPr lang="en-US" altLang="ko-KR" dirty="0" err="1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views.</a:t>
            </a:r>
            <a:r>
              <a:rPr lang="en-US" altLang="ko-KR" dirty="0" err="1">
                <a:solidFill>
                  <a:srgbClr val="50FA7B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edit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, </a:t>
            </a:r>
            <a:r>
              <a:rPr lang="en-US" altLang="ko-KR" i="1" dirty="0">
                <a:solidFill>
                  <a:srgbClr val="FFB86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name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=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"</a:t>
            </a:r>
            <a:r>
              <a:rPr lang="en-US" altLang="ko-KR" dirty="0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edit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"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),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</a:t>
            </a:r>
            <a:r>
              <a:rPr lang="en-US" altLang="ko-KR" dirty="0">
                <a:solidFill>
                  <a:srgbClr val="50FA7B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path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(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'</a:t>
            </a:r>
            <a:r>
              <a:rPr lang="en-US" altLang="ko-KR" dirty="0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delete/&lt;</a:t>
            </a:r>
            <a:r>
              <a:rPr lang="en-US" altLang="ko-KR" dirty="0" err="1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int:post_pk</a:t>
            </a:r>
            <a:r>
              <a:rPr lang="en-US" altLang="ko-KR" dirty="0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&gt;/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'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, </a:t>
            </a:r>
            <a:r>
              <a:rPr lang="en-US" altLang="ko-KR" dirty="0" err="1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views.</a:t>
            </a:r>
            <a:r>
              <a:rPr lang="en-US" altLang="ko-KR" dirty="0" err="1">
                <a:solidFill>
                  <a:srgbClr val="50FA7B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delete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, </a:t>
            </a:r>
            <a:r>
              <a:rPr lang="en-US" altLang="ko-KR" i="1" dirty="0">
                <a:solidFill>
                  <a:srgbClr val="FFB86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name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=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"</a:t>
            </a:r>
            <a:r>
              <a:rPr lang="en-US" altLang="ko-KR" dirty="0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delete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"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),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]</a:t>
            </a:r>
            <a:endParaRPr lang="ko-KR" altLang="ko-KR" sz="16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12" name="Google Shape;138;p5">
            <a:extLst>
              <a:ext uri="{FF2B5EF4-FFF2-40B4-BE49-F238E27FC236}">
                <a16:creationId xmlns:a16="http://schemas.microsoft.com/office/drawing/2014/main" id="{F4866BCC-0C03-4A66-7013-525FF3C5CCBD}"/>
              </a:ext>
            </a:extLst>
          </p:cNvPr>
          <p:cNvSpPr/>
          <p:nvPr/>
        </p:nvSpPr>
        <p:spPr>
          <a:xfrm>
            <a:off x="396256" y="385210"/>
            <a:ext cx="88525" cy="646331"/>
          </a:xfrm>
          <a:prstGeom prst="rect">
            <a:avLst/>
          </a:prstGeom>
          <a:solidFill>
            <a:srgbClr val="FFC000"/>
          </a:solidFill>
          <a:ln w="12700" cap="flat" cmpd="sng">
            <a:solidFill>
              <a:srgbClr val="FFC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" name="Google Shape;140;p5">
            <a:extLst>
              <a:ext uri="{FF2B5EF4-FFF2-40B4-BE49-F238E27FC236}">
                <a16:creationId xmlns:a16="http://schemas.microsoft.com/office/drawing/2014/main" id="{F05F569D-BB02-2097-65F9-F6F0527A1176}"/>
              </a:ext>
            </a:extLst>
          </p:cNvPr>
          <p:cNvSpPr txBox="1"/>
          <p:nvPr/>
        </p:nvSpPr>
        <p:spPr>
          <a:xfrm>
            <a:off x="584056" y="305085"/>
            <a:ext cx="2146952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FFC000"/>
                </a:solidFill>
              </a:rPr>
              <a:t>Django </a:t>
            </a:r>
            <a:r>
              <a:rPr lang="ko-KR" altLang="en-US" sz="2400" b="1" dirty="0">
                <a:solidFill>
                  <a:srgbClr val="FFC000"/>
                </a:solidFill>
              </a:rPr>
              <a:t>심화</a:t>
            </a:r>
            <a:endParaRPr dirty="0">
              <a:solidFill>
                <a:srgbClr val="FFC000"/>
              </a:solidFill>
            </a:endParaRPr>
          </a:p>
        </p:txBody>
      </p:sp>
      <p:sp>
        <p:nvSpPr>
          <p:cNvPr id="14" name="Google Shape;141;p5">
            <a:extLst>
              <a:ext uri="{FF2B5EF4-FFF2-40B4-BE49-F238E27FC236}">
                <a16:creationId xmlns:a16="http://schemas.microsoft.com/office/drawing/2014/main" id="{4168CBD8-8614-1043-12BB-9235E26338FE}"/>
              </a:ext>
            </a:extLst>
          </p:cNvPr>
          <p:cNvSpPr txBox="1"/>
          <p:nvPr/>
        </p:nvSpPr>
        <p:spPr>
          <a:xfrm>
            <a:off x="584056" y="766750"/>
            <a:ext cx="1643899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dirty="0" err="1">
                <a:solidFill>
                  <a:srgbClr val="7F7F7F"/>
                </a:solidFill>
              </a:rPr>
              <a:t>Url</a:t>
            </a:r>
            <a:r>
              <a:rPr lang="ko-KR" altLang="en-US" b="1" dirty="0">
                <a:solidFill>
                  <a:srgbClr val="7F7F7F"/>
                </a:solidFill>
              </a:rPr>
              <a:t> 심화</a:t>
            </a:r>
            <a:r>
              <a:rPr lang="en-US" b="1" dirty="0">
                <a:solidFill>
                  <a:srgbClr val="7F7F7F"/>
                </a:solidFill>
              </a:rPr>
              <a:t> </a:t>
            </a:r>
            <a:endParaRPr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1173EEC-819E-8F0E-770E-B9F2758A97B2}"/>
              </a:ext>
            </a:extLst>
          </p:cNvPr>
          <p:cNvSpPr txBox="1"/>
          <p:nvPr/>
        </p:nvSpPr>
        <p:spPr>
          <a:xfrm>
            <a:off x="6190701" y="5549005"/>
            <a:ext cx="609805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dirty="0"/>
              <a:t>변경된 홈</a:t>
            </a:r>
            <a:r>
              <a:rPr lang="en-US" altLang="ko-KR" sz="2000" dirty="0"/>
              <a:t>(</a:t>
            </a:r>
            <a:r>
              <a:rPr lang="ko-KR" altLang="en-US" sz="2000" dirty="0">
                <a:hlinkClick r:id="rId3"/>
              </a:rPr>
              <a:t>http://127.0.0.1:8000/blog/</a:t>
            </a:r>
            <a:r>
              <a:rPr lang="en-US" altLang="ko-KR" sz="2000" dirty="0"/>
              <a:t>)</a:t>
            </a:r>
            <a:r>
              <a:rPr lang="ko-KR" altLang="en-US" sz="2000" dirty="0" err="1"/>
              <a:t>으로</a:t>
            </a:r>
            <a:r>
              <a:rPr lang="ko-KR" altLang="en-US" sz="2000" dirty="0"/>
              <a:t> 접속</a:t>
            </a:r>
            <a:r>
              <a:rPr lang="en-US" altLang="ko-KR" sz="2000" dirty="0"/>
              <a:t>!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8398642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5"/>
          <p:cNvSpPr txBox="1"/>
          <p:nvPr/>
        </p:nvSpPr>
        <p:spPr>
          <a:xfrm>
            <a:off x="396256" y="6365739"/>
            <a:ext cx="1142984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Session </a:t>
            </a:r>
            <a:r>
              <a:rPr lang="en-US" altLang="ko-KR" b="1" dirty="0">
                <a:solidFill>
                  <a:srgbClr val="7F7F7F"/>
                </a:solidFill>
              </a:rPr>
              <a:t>14</a:t>
            </a:r>
            <a:endParaRPr sz="1400" b="1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5"/>
          <p:cNvSpPr txBox="1"/>
          <p:nvPr/>
        </p:nvSpPr>
        <p:spPr>
          <a:xfrm>
            <a:off x="10255829" y="6365739"/>
            <a:ext cx="172034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NE</a:t>
            </a:r>
            <a:r>
              <a:rPr lang="en-US" sz="1400" b="1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T X LIKELION</a:t>
            </a:r>
            <a:endParaRPr sz="1400" b="1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38;p5">
            <a:extLst>
              <a:ext uri="{FF2B5EF4-FFF2-40B4-BE49-F238E27FC236}">
                <a16:creationId xmlns:a16="http://schemas.microsoft.com/office/drawing/2014/main" id="{F4866BCC-0C03-4A66-7013-525FF3C5CCBD}"/>
              </a:ext>
            </a:extLst>
          </p:cNvPr>
          <p:cNvSpPr/>
          <p:nvPr/>
        </p:nvSpPr>
        <p:spPr>
          <a:xfrm>
            <a:off x="396256" y="385210"/>
            <a:ext cx="88525" cy="646331"/>
          </a:xfrm>
          <a:prstGeom prst="rect">
            <a:avLst/>
          </a:prstGeom>
          <a:solidFill>
            <a:srgbClr val="FFC000"/>
          </a:solidFill>
          <a:ln w="12700" cap="flat" cmpd="sng">
            <a:solidFill>
              <a:srgbClr val="FFC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" name="Google Shape;140;p5">
            <a:extLst>
              <a:ext uri="{FF2B5EF4-FFF2-40B4-BE49-F238E27FC236}">
                <a16:creationId xmlns:a16="http://schemas.microsoft.com/office/drawing/2014/main" id="{F05F569D-BB02-2097-65F9-F6F0527A1176}"/>
              </a:ext>
            </a:extLst>
          </p:cNvPr>
          <p:cNvSpPr txBox="1"/>
          <p:nvPr/>
        </p:nvSpPr>
        <p:spPr>
          <a:xfrm>
            <a:off x="584056" y="305085"/>
            <a:ext cx="2146952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FFC000"/>
                </a:solidFill>
              </a:rPr>
              <a:t>Django </a:t>
            </a:r>
            <a:r>
              <a:rPr lang="ko-KR" altLang="en-US" sz="2400" b="1" dirty="0">
                <a:solidFill>
                  <a:srgbClr val="FFC000"/>
                </a:solidFill>
              </a:rPr>
              <a:t>심화</a:t>
            </a:r>
            <a:endParaRPr dirty="0">
              <a:solidFill>
                <a:srgbClr val="FFC000"/>
              </a:solidFill>
            </a:endParaRPr>
          </a:p>
        </p:txBody>
      </p:sp>
      <p:sp>
        <p:nvSpPr>
          <p:cNvPr id="14" name="Google Shape;141;p5">
            <a:extLst>
              <a:ext uri="{FF2B5EF4-FFF2-40B4-BE49-F238E27FC236}">
                <a16:creationId xmlns:a16="http://schemas.microsoft.com/office/drawing/2014/main" id="{4168CBD8-8614-1043-12BB-9235E26338FE}"/>
              </a:ext>
            </a:extLst>
          </p:cNvPr>
          <p:cNvSpPr txBox="1"/>
          <p:nvPr/>
        </p:nvSpPr>
        <p:spPr>
          <a:xfrm>
            <a:off x="584056" y="766750"/>
            <a:ext cx="1643899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dirty="0" err="1">
                <a:solidFill>
                  <a:srgbClr val="7F7F7F"/>
                </a:solidFill>
              </a:rPr>
              <a:t>Url</a:t>
            </a:r>
            <a:r>
              <a:rPr lang="ko-KR" altLang="en-US" b="1" dirty="0">
                <a:solidFill>
                  <a:srgbClr val="7F7F7F"/>
                </a:solidFill>
              </a:rPr>
              <a:t> 심화</a:t>
            </a:r>
            <a:r>
              <a:rPr lang="en-US" b="1" dirty="0">
                <a:solidFill>
                  <a:srgbClr val="7F7F7F"/>
                </a:solidFill>
              </a:rPr>
              <a:t> </a:t>
            </a:r>
            <a:endParaRPr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9489359C-90FD-F63D-E5A5-119E992395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7230" y="766709"/>
            <a:ext cx="6520208" cy="5019105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1E1EAB6E-BF38-4EC9-8867-D59E23D41C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7220" y="4055519"/>
            <a:ext cx="1815580" cy="1730296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5472368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5"/>
          <p:cNvSpPr/>
          <p:nvPr/>
        </p:nvSpPr>
        <p:spPr>
          <a:xfrm>
            <a:off x="396256" y="385210"/>
            <a:ext cx="88525" cy="646331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0" name="Google Shape;140;p5"/>
          <p:cNvSpPr txBox="1"/>
          <p:nvPr/>
        </p:nvSpPr>
        <p:spPr>
          <a:xfrm>
            <a:off x="584056" y="305085"/>
            <a:ext cx="2146952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dk1"/>
                </a:solidFill>
              </a:rPr>
              <a:t>Django </a:t>
            </a:r>
            <a:r>
              <a:rPr lang="ko-KR" altLang="en-US" sz="2400" b="1" dirty="0">
                <a:solidFill>
                  <a:schemeClr val="dk1"/>
                </a:solidFill>
              </a:rPr>
              <a:t>복습</a:t>
            </a:r>
            <a:endParaRPr dirty="0"/>
          </a:p>
        </p:txBody>
      </p:sp>
      <p:sp>
        <p:nvSpPr>
          <p:cNvPr id="143" name="Google Shape;143;p5"/>
          <p:cNvSpPr txBox="1"/>
          <p:nvPr/>
        </p:nvSpPr>
        <p:spPr>
          <a:xfrm>
            <a:off x="10255829" y="6365739"/>
            <a:ext cx="172034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NE</a:t>
            </a:r>
            <a:r>
              <a:rPr lang="en-US" sz="1400" b="1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T X LIKELION</a:t>
            </a:r>
            <a:endParaRPr sz="1400" b="1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F8EEC11-A213-AC4C-99D3-DCAAD9DE572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096" t="12503" r="16579"/>
          <a:stretch/>
        </p:blipFill>
        <p:spPr>
          <a:xfrm>
            <a:off x="1285101" y="837049"/>
            <a:ext cx="8963115" cy="5334198"/>
          </a:xfrm>
          <a:prstGeom prst="rect">
            <a:avLst/>
          </a:prstGeom>
        </p:spPr>
      </p:pic>
      <p:sp>
        <p:nvSpPr>
          <p:cNvPr id="7" name="Google Shape;141;p5">
            <a:extLst>
              <a:ext uri="{FF2B5EF4-FFF2-40B4-BE49-F238E27FC236}">
                <a16:creationId xmlns:a16="http://schemas.microsoft.com/office/drawing/2014/main" id="{EF6CB800-E577-D146-BA45-B17253BF44FC}"/>
              </a:ext>
            </a:extLst>
          </p:cNvPr>
          <p:cNvSpPr txBox="1"/>
          <p:nvPr/>
        </p:nvSpPr>
        <p:spPr>
          <a:xfrm>
            <a:off x="584056" y="766750"/>
            <a:ext cx="1305703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rgbClr val="7F7F7F"/>
                </a:solidFill>
              </a:rPr>
              <a:t>Django</a:t>
            </a:r>
            <a:r>
              <a:rPr lang="ko-KR" altLang="en-US" b="1" dirty="0">
                <a:solidFill>
                  <a:srgbClr val="7F7F7F"/>
                </a:solidFill>
              </a:rPr>
              <a:t> 소개</a:t>
            </a:r>
            <a:endParaRPr dirty="0"/>
          </a:p>
        </p:txBody>
      </p:sp>
      <p:sp>
        <p:nvSpPr>
          <p:cNvPr id="8" name="Google Shape;142;p5">
            <a:extLst>
              <a:ext uri="{FF2B5EF4-FFF2-40B4-BE49-F238E27FC236}">
                <a16:creationId xmlns:a16="http://schemas.microsoft.com/office/drawing/2014/main" id="{D7EDB6F1-4AED-384C-90C6-077204819FC4}"/>
              </a:ext>
            </a:extLst>
          </p:cNvPr>
          <p:cNvSpPr txBox="1"/>
          <p:nvPr/>
        </p:nvSpPr>
        <p:spPr>
          <a:xfrm>
            <a:off x="396256" y="6365739"/>
            <a:ext cx="1142984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Session </a:t>
            </a:r>
            <a:r>
              <a:rPr lang="en-US" altLang="ko-KR" b="1" dirty="0">
                <a:solidFill>
                  <a:srgbClr val="7F7F7F"/>
                </a:solidFill>
              </a:rPr>
              <a:t>14</a:t>
            </a:r>
            <a:endParaRPr sz="1400" b="1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938300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5"/>
          <p:cNvSpPr txBox="1"/>
          <p:nvPr/>
        </p:nvSpPr>
        <p:spPr>
          <a:xfrm>
            <a:off x="396256" y="6365739"/>
            <a:ext cx="1142984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Session </a:t>
            </a:r>
            <a:r>
              <a:rPr lang="en-US" altLang="ko-KR" b="1" dirty="0">
                <a:solidFill>
                  <a:srgbClr val="7F7F7F"/>
                </a:solidFill>
              </a:rPr>
              <a:t>14</a:t>
            </a:r>
            <a:endParaRPr sz="1400" b="1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5"/>
          <p:cNvSpPr txBox="1"/>
          <p:nvPr/>
        </p:nvSpPr>
        <p:spPr>
          <a:xfrm>
            <a:off x="10255829" y="6365739"/>
            <a:ext cx="172034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NE</a:t>
            </a:r>
            <a:r>
              <a:rPr lang="en-US" sz="1400" b="1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T X LIKELION</a:t>
            </a:r>
            <a:endParaRPr sz="1400" b="1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1A9CC60-2016-4F4A-BC6B-9CDA3F8B5B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2966" y="959967"/>
            <a:ext cx="3643034" cy="185012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C7CD019-EC7E-7B4F-85EB-318CE35A97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2966" y="3224864"/>
            <a:ext cx="3643034" cy="177730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EDCDCAB-6DED-3440-B36D-4AE36107DEFF}"/>
              </a:ext>
            </a:extLst>
          </p:cNvPr>
          <p:cNvSpPr txBox="1"/>
          <p:nvPr/>
        </p:nvSpPr>
        <p:spPr>
          <a:xfrm>
            <a:off x="512609" y="2837924"/>
            <a:ext cx="37297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변경</a:t>
            </a:r>
            <a:r>
              <a:rPr kumimoji="1" lang="en-US" altLang="ko-KR" dirty="0"/>
              <a:t>! </a:t>
            </a:r>
            <a:r>
              <a:rPr kumimoji="1" lang="en-US" altLang="ko-KR" dirty="0" err="1"/>
              <a:t>detail.html</a:t>
            </a:r>
            <a:r>
              <a:rPr kumimoji="1" lang="ko-KR" altLang="en-US" dirty="0"/>
              <a:t>도 확인 후 변경해주세요</a:t>
            </a:r>
            <a:r>
              <a:rPr kumimoji="1" lang="en-US" altLang="ko-KR" dirty="0"/>
              <a:t>!</a:t>
            </a:r>
            <a:endParaRPr kumimoji="1" lang="ko-KR" altLang="en-US" dirty="0"/>
          </a:p>
        </p:txBody>
      </p:sp>
      <p:sp>
        <p:nvSpPr>
          <p:cNvPr id="13" name="아래쪽 화살표[D] 12">
            <a:extLst>
              <a:ext uri="{FF2B5EF4-FFF2-40B4-BE49-F238E27FC236}">
                <a16:creationId xmlns:a16="http://schemas.microsoft.com/office/drawing/2014/main" id="{07DE81C9-6E51-8543-9CD5-39294B2F50D8}"/>
              </a:ext>
            </a:extLst>
          </p:cNvPr>
          <p:cNvSpPr/>
          <p:nvPr/>
        </p:nvSpPr>
        <p:spPr>
          <a:xfrm>
            <a:off x="3945619" y="2866437"/>
            <a:ext cx="296779" cy="30777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B8B81E0-6C1F-F34D-81C7-41BF97215138}"/>
              </a:ext>
            </a:extLst>
          </p:cNvPr>
          <p:cNvSpPr txBox="1"/>
          <p:nvPr/>
        </p:nvSpPr>
        <p:spPr>
          <a:xfrm>
            <a:off x="7547748" y="5912659"/>
            <a:ext cx="121347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dirty="0"/>
              <a:t>다 하셨으면 </a:t>
            </a:r>
            <a:r>
              <a:rPr kumimoji="1" lang="en-US" altLang="ko-KR" sz="2000" dirty="0"/>
              <a:t>accounts</a:t>
            </a:r>
            <a:r>
              <a:rPr kumimoji="1" lang="ko-KR" altLang="en-US" sz="2000" dirty="0"/>
              <a:t>도 추가해봅시다</a:t>
            </a:r>
            <a:r>
              <a:rPr kumimoji="1" lang="en-US" altLang="ko-KR" sz="2000" dirty="0"/>
              <a:t>!</a:t>
            </a:r>
          </a:p>
        </p:txBody>
      </p:sp>
      <p:sp>
        <p:nvSpPr>
          <p:cNvPr id="15" name="Google Shape;138;p5">
            <a:extLst>
              <a:ext uri="{FF2B5EF4-FFF2-40B4-BE49-F238E27FC236}">
                <a16:creationId xmlns:a16="http://schemas.microsoft.com/office/drawing/2014/main" id="{EBFDDBBD-9A42-FE8B-784B-AC0333D11724}"/>
              </a:ext>
            </a:extLst>
          </p:cNvPr>
          <p:cNvSpPr/>
          <p:nvPr/>
        </p:nvSpPr>
        <p:spPr>
          <a:xfrm>
            <a:off x="396256" y="385210"/>
            <a:ext cx="88525" cy="646331"/>
          </a:xfrm>
          <a:prstGeom prst="rect">
            <a:avLst/>
          </a:prstGeom>
          <a:solidFill>
            <a:srgbClr val="FFC000"/>
          </a:solidFill>
          <a:ln w="12700" cap="flat" cmpd="sng">
            <a:solidFill>
              <a:srgbClr val="FFC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" name="Google Shape;140;p5">
            <a:extLst>
              <a:ext uri="{FF2B5EF4-FFF2-40B4-BE49-F238E27FC236}">
                <a16:creationId xmlns:a16="http://schemas.microsoft.com/office/drawing/2014/main" id="{74511AF7-F275-7CF3-0704-815F4BCE79D9}"/>
              </a:ext>
            </a:extLst>
          </p:cNvPr>
          <p:cNvSpPr txBox="1"/>
          <p:nvPr/>
        </p:nvSpPr>
        <p:spPr>
          <a:xfrm>
            <a:off x="584056" y="305085"/>
            <a:ext cx="2146952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FFC000"/>
                </a:solidFill>
              </a:rPr>
              <a:t>Django </a:t>
            </a:r>
            <a:r>
              <a:rPr lang="ko-KR" altLang="en-US" sz="2400" b="1" dirty="0">
                <a:solidFill>
                  <a:srgbClr val="FFC000"/>
                </a:solidFill>
              </a:rPr>
              <a:t>심화</a:t>
            </a:r>
            <a:endParaRPr dirty="0">
              <a:solidFill>
                <a:srgbClr val="FFC000"/>
              </a:solidFill>
            </a:endParaRPr>
          </a:p>
        </p:txBody>
      </p:sp>
      <p:sp>
        <p:nvSpPr>
          <p:cNvPr id="17" name="Google Shape;141;p5">
            <a:extLst>
              <a:ext uri="{FF2B5EF4-FFF2-40B4-BE49-F238E27FC236}">
                <a16:creationId xmlns:a16="http://schemas.microsoft.com/office/drawing/2014/main" id="{50977A75-5874-4CC7-10F6-15C0B91EE2C9}"/>
              </a:ext>
            </a:extLst>
          </p:cNvPr>
          <p:cNvSpPr txBox="1"/>
          <p:nvPr/>
        </p:nvSpPr>
        <p:spPr>
          <a:xfrm>
            <a:off x="584056" y="766750"/>
            <a:ext cx="1643899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>
                <a:solidFill>
                  <a:srgbClr val="7F7F7F"/>
                </a:solidFill>
              </a:rPr>
              <a:t>Url</a:t>
            </a:r>
            <a:r>
              <a:rPr lang="ko-KR" altLang="en-US" b="1" dirty="0">
                <a:solidFill>
                  <a:srgbClr val="7F7F7F"/>
                </a:solidFill>
              </a:rPr>
              <a:t> 심화</a:t>
            </a:r>
            <a:endParaRPr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7B081EF-8101-B202-C0A9-435F277768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27836" y="3224864"/>
            <a:ext cx="3910227" cy="185843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503970AC-B5A3-D4E5-A7E7-E818CDDB401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4633"/>
          <a:stretch/>
        </p:blipFill>
        <p:spPr>
          <a:xfrm>
            <a:off x="7189318" y="987798"/>
            <a:ext cx="3948745" cy="1769854"/>
          </a:xfrm>
          <a:prstGeom prst="rect">
            <a:avLst/>
          </a:prstGeom>
        </p:spPr>
      </p:pic>
      <p:sp>
        <p:nvSpPr>
          <p:cNvPr id="18" name="아래쪽 화살표[D] 17">
            <a:extLst>
              <a:ext uri="{FF2B5EF4-FFF2-40B4-BE49-F238E27FC236}">
                <a16:creationId xmlns:a16="http://schemas.microsoft.com/office/drawing/2014/main" id="{897CE08E-8C77-4B0D-81BF-E306F1C42C8D}"/>
              </a:ext>
            </a:extLst>
          </p:cNvPr>
          <p:cNvSpPr/>
          <p:nvPr/>
        </p:nvSpPr>
        <p:spPr>
          <a:xfrm>
            <a:off x="9034559" y="2823567"/>
            <a:ext cx="296779" cy="30777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BC16990-A665-E3E8-25D3-F0F99243AB5B}"/>
              </a:ext>
            </a:extLst>
          </p:cNvPr>
          <p:cNvSpPr txBox="1"/>
          <p:nvPr/>
        </p:nvSpPr>
        <p:spPr>
          <a:xfrm>
            <a:off x="5453159" y="2829533"/>
            <a:ext cx="37297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변경</a:t>
            </a:r>
            <a:r>
              <a:rPr kumimoji="1" lang="en-US" altLang="ko-KR" dirty="0"/>
              <a:t>!</a:t>
            </a:r>
            <a:r>
              <a:rPr kumimoji="1" lang="ko-KR" altLang="en-US" dirty="0"/>
              <a:t> </a:t>
            </a:r>
            <a:r>
              <a:rPr kumimoji="1" lang="en-US" altLang="ko-KR" dirty="0"/>
              <a:t>edit</a:t>
            </a:r>
            <a:r>
              <a:rPr kumimoji="1" lang="ko-KR" altLang="en-US" dirty="0"/>
              <a:t>과</a:t>
            </a:r>
            <a:r>
              <a:rPr kumimoji="1" lang="en-US" altLang="ko-KR" dirty="0"/>
              <a:t> delete</a:t>
            </a:r>
            <a:r>
              <a:rPr kumimoji="1" lang="ko-KR" altLang="en-US" dirty="0"/>
              <a:t>도 확인 후 변경해주세요</a:t>
            </a:r>
            <a:r>
              <a:rPr kumimoji="1" lang="en-US" altLang="ko-KR" dirty="0"/>
              <a:t>!</a:t>
            </a:r>
            <a:endParaRPr kumimoji="1" lang="ko-KR" altLang="en-US" dirty="0"/>
          </a:p>
        </p:txBody>
      </p:sp>
      <p:sp>
        <p:nvSpPr>
          <p:cNvPr id="5" name="도넛[D] 4">
            <a:extLst>
              <a:ext uri="{FF2B5EF4-FFF2-40B4-BE49-F238E27FC236}">
                <a16:creationId xmlns:a16="http://schemas.microsoft.com/office/drawing/2014/main" id="{2A8C7377-E046-56ED-81D4-7741CB1E1F66}"/>
              </a:ext>
            </a:extLst>
          </p:cNvPr>
          <p:cNvSpPr/>
          <p:nvPr/>
        </p:nvSpPr>
        <p:spPr>
          <a:xfrm>
            <a:off x="4242398" y="1696456"/>
            <a:ext cx="383060" cy="389198"/>
          </a:xfrm>
          <a:prstGeom prst="donut">
            <a:avLst>
              <a:gd name="adj" fmla="val 1984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22" name="도넛[D] 21">
            <a:extLst>
              <a:ext uri="{FF2B5EF4-FFF2-40B4-BE49-F238E27FC236}">
                <a16:creationId xmlns:a16="http://schemas.microsoft.com/office/drawing/2014/main" id="{656C005F-6E8F-583A-4A5E-DEBA5AA28163}"/>
              </a:ext>
            </a:extLst>
          </p:cNvPr>
          <p:cNvSpPr/>
          <p:nvPr/>
        </p:nvSpPr>
        <p:spPr>
          <a:xfrm>
            <a:off x="8991418" y="2037663"/>
            <a:ext cx="383060" cy="389198"/>
          </a:xfrm>
          <a:prstGeom prst="donut">
            <a:avLst>
              <a:gd name="adj" fmla="val 1984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24" name="도넛[D] 23">
            <a:extLst>
              <a:ext uri="{FF2B5EF4-FFF2-40B4-BE49-F238E27FC236}">
                <a16:creationId xmlns:a16="http://schemas.microsoft.com/office/drawing/2014/main" id="{B5F0F90C-FE68-1256-A397-9A6CE1693FAD}"/>
              </a:ext>
            </a:extLst>
          </p:cNvPr>
          <p:cNvSpPr/>
          <p:nvPr/>
        </p:nvSpPr>
        <p:spPr>
          <a:xfrm>
            <a:off x="3393901" y="2368454"/>
            <a:ext cx="383060" cy="389198"/>
          </a:xfrm>
          <a:prstGeom prst="donut">
            <a:avLst>
              <a:gd name="adj" fmla="val 1984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408CEAC-2AD1-D2F7-270E-78FA0A04D217}"/>
              </a:ext>
            </a:extLst>
          </p:cNvPr>
          <p:cNvSpPr txBox="1"/>
          <p:nvPr/>
        </p:nvSpPr>
        <p:spPr>
          <a:xfrm>
            <a:off x="149932" y="5305692"/>
            <a:ext cx="759137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500" dirty="0"/>
              <a:t>참고</a:t>
            </a:r>
            <a:r>
              <a:rPr kumimoji="1" lang="en-US" altLang="ko-KR" sz="1500" dirty="0"/>
              <a:t>)</a:t>
            </a:r>
            <a:r>
              <a:rPr kumimoji="1" lang="ko-KR" altLang="en-US" sz="1500" dirty="0"/>
              <a:t> 아직 게시글 생성에 </a:t>
            </a:r>
            <a:r>
              <a:rPr kumimoji="1" lang="en-US" altLang="ko-KR" sz="1500" dirty="0"/>
              <a:t>Author</a:t>
            </a:r>
            <a:r>
              <a:rPr kumimoji="1" lang="ko-KR" altLang="en-US" sz="1500" dirty="0" err="1"/>
              <a:t>를</a:t>
            </a:r>
            <a:r>
              <a:rPr kumimoji="1" lang="ko-KR" altLang="en-US" sz="1500" dirty="0"/>
              <a:t> 선택하는 부분이 없어서</a:t>
            </a:r>
            <a:r>
              <a:rPr kumimoji="1" lang="en-US" altLang="ko-KR" sz="1500" dirty="0"/>
              <a:t>,</a:t>
            </a:r>
            <a:r>
              <a:rPr kumimoji="1" lang="ko-KR" altLang="en-US" sz="1500" dirty="0"/>
              <a:t> 생성을 하면 에러가 납니다</a:t>
            </a:r>
            <a:r>
              <a:rPr kumimoji="1" lang="en-US" altLang="ko-KR" sz="1500" dirty="0"/>
              <a:t>.</a:t>
            </a:r>
            <a:r>
              <a:rPr kumimoji="1" lang="ko-KR" altLang="en-US" sz="1500" dirty="0"/>
              <a:t> </a:t>
            </a:r>
            <a:br>
              <a:rPr kumimoji="1" lang="en-US" altLang="ko-KR" sz="1500" dirty="0"/>
            </a:br>
            <a:r>
              <a:rPr kumimoji="1" lang="en-US" altLang="ko-KR" sz="1500" dirty="0"/>
              <a:t>Admin</a:t>
            </a:r>
            <a:r>
              <a:rPr kumimoji="1" lang="ko-KR" altLang="en-US" sz="1500" dirty="0"/>
              <a:t> 페이지에서 직접 생성해줍시다</a:t>
            </a:r>
            <a:r>
              <a:rPr kumimoji="1" lang="en-US" altLang="ko-KR" sz="1500" dirty="0"/>
              <a:t>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2F1146F-8E48-50E4-4EF2-12D61896234B}"/>
              </a:ext>
            </a:extLst>
          </p:cNvPr>
          <p:cNvSpPr txBox="1"/>
          <p:nvPr/>
        </p:nvSpPr>
        <p:spPr>
          <a:xfrm>
            <a:off x="2731008" y="439929"/>
            <a:ext cx="121347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 err="1"/>
              <a:t>url</a:t>
            </a:r>
            <a:r>
              <a:rPr kumimoji="1" lang="ko-KR" altLang="en-US" sz="2000" dirty="0"/>
              <a:t> 네임스페이스를 사용하는 곳에서</a:t>
            </a:r>
            <a:r>
              <a:rPr kumimoji="1" lang="en-US" altLang="ko-KR" sz="2000" dirty="0"/>
              <a:t>,</a:t>
            </a:r>
            <a:r>
              <a:rPr kumimoji="1" lang="ko-KR" altLang="en-US" sz="2000" dirty="0"/>
              <a:t> </a:t>
            </a:r>
            <a:r>
              <a:rPr kumimoji="1" lang="en-US" altLang="ko-KR" sz="2000" dirty="0" err="1"/>
              <a:t>app_name</a:t>
            </a:r>
            <a:r>
              <a:rPr kumimoji="1" lang="ko-KR" altLang="en-US" sz="2000" dirty="0"/>
              <a:t>을 붙여줍시다</a:t>
            </a:r>
            <a:r>
              <a:rPr kumimoji="1" lang="en-US" altLang="ko-KR" sz="2000" dirty="0"/>
              <a:t>!</a:t>
            </a:r>
            <a:r>
              <a:rPr kumimoji="1" lang="ko-KR" altLang="en-US" sz="2000" dirty="0"/>
              <a:t> </a:t>
            </a:r>
            <a:endParaRPr kumimoji="1"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37234983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5"/>
          <p:cNvSpPr txBox="1"/>
          <p:nvPr/>
        </p:nvSpPr>
        <p:spPr>
          <a:xfrm>
            <a:off x="396256" y="6365739"/>
            <a:ext cx="1142984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Session </a:t>
            </a:r>
            <a:r>
              <a:rPr lang="en-US" altLang="ko-KR" b="1" dirty="0">
                <a:solidFill>
                  <a:srgbClr val="7F7F7F"/>
                </a:solidFill>
              </a:rPr>
              <a:t>14</a:t>
            </a:r>
            <a:endParaRPr sz="1400" b="1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5"/>
          <p:cNvSpPr txBox="1"/>
          <p:nvPr/>
        </p:nvSpPr>
        <p:spPr>
          <a:xfrm>
            <a:off x="10255829" y="6365739"/>
            <a:ext cx="172034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NE</a:t>
            </a:r>
            <a:r>
              <a:rPr lang="en-US" sz="1400" b="1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T X LIKELION</a:t>
            </a:r>
            <a:endParaRPr sz="1400" b="1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41C8A27-C88E-414C-BE04-AFE4F798D741}"/>
              </a:ext>
            </a:extLst>
          </p:cNvPr>
          <p:cNvSpPr/>
          <p:nvPr/>
        </p:nvSpPr>
        <p:spPr>
          <a:xfrm>
            <a:off x="7643640" y="1614765"/>
            <a:ext cx="3472360" cy="81144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from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dirty="0" err="1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django.contrib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import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admin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from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.models 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import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dirty="0">
                <a:solidFill>
                  <a:srgbClr val="8BE9FD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Profile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6272A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# Register your models here.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 err="1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admin.site.</a:t>
            </a:r>
            <a:r>
              <a:rPr lang="en-US" altLang="ko-KR" dirty="0" err="1">
                <a:solidFill>
                  <a:srgbClr val="50FA7B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register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(</a:t>
            </a:r>
            <a:r>
              <a:rPr lang="en-US" altLang="ko-KR" dirty="0">
                <a:solidFill>
                  <a:srgbClr val="8BE9FD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Profile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)</a:t>
            </a:r>
            <a:endParaRPr lang="ko-KR" altLang="ko-KR" sz="16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23C36C0-0798-3F4E-9729-C91D51D9060E}"/>
              </a:ext>
            </a:extLst>
          </p:cNvPr>
          <p:cNvSpPr/>
          <p:nvPr/>
        </p:nvSpPr>
        <p:spPr>
          <a:xfrm>
            <a:off x="440518" y="3101140"/>
            <a:ext cx="3982313" cy="152958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from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dirty="0" err="1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django.urls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import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dirty="0">
                <a:solidFill>
                  <a:srgbClr val="50FA7B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path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from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accounts 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import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views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 err="1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app_name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=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'</a:t>
            </a:r>
            <a:r>
              <a:rPr lang="en-US" altLang="ko-KR" dirty="0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accounts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'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 err="1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urlpatterns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=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[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</a:t>
            </a:r>
            <a:r>
              <a:rPr lang="en-US" altLang="ko-KR" dirty="0">
                <a:solidFill>
                  <a:srgbClr val="6272A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# /accounts/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</a:t>
            </a:r>
            <a:r>
              <a:rPr lang="en-US" altLang="ko-KR" dirty="0">
                <a:solidFill>
                  <a:srgbClr val="50FA7B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path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(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''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, </a:t>
            </a:r>
            <a:r>
              <a:rPr lang="en-US" altLang="ko-KR" dirty="0" err="1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views.</a:t>
            </a:r>
            <a:r>
              <a:rPr lang="en-US" altLang="ko-KR" dirty="0" err="1">
                <a:solidFill>
                  <a:srgbClr val="50FA7B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home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, </a:t>
            </a:r>
            <a:r>
              <a:rPr lang="en-US" altLang="ko-KR" i="1" dirty="0">
                <a:solidFill>
                  <a:srgbClr val="FFB86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name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=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'</a:t>
            </a:r>
            <a:r>
              <a:rPr lang="en-US" altLang="ko-KR" dirty="0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home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'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),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]</a:t>
            </a:r>
            <a:endParaRPr lang="ko-KR" altLang="ko-KR" sz="16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A4A373E-6814-4243-8EB0-727B4285F404}"/>
              </a:ext>
            </a:extLst>
          </p:cNvPr>
          <p:cNvSpPr/>
          <p:nvPr/>
        </p:nvSpPr>
        <p:spPr>
          <a:xfrm>
            <a:off x="440518" y="4968212"/>
            <a:ext cx="6096000" cy="991041"/>
          </a:xfrm>
          <a:prstGeom prst="rect">
            <a:avLst/>
          </a:prstGeom>
          <a:solidFill>
            <a:schemeClr val="tx1"/>
          </a:solidFill>
        </p:spPr>
        <p:txBody>
          <a:bodyPr>
            <a:spAutoFit/>
          </a:bodyPr>
          <a:lstStyle/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from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dirty="0" err="1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django.shortcuts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import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dirty="0">
                <a:solidFill>
                  <a:srgbClr val="50FA7B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render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6272A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# Create your views here.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def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dirty="0">
                <a:solidFill>
                  <a:srgbClr val="50FA7B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home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(</a:t>
            </a:r>
            <a:r>
              <a:rPr lang="en-US" altLang="ko-KR" i="1" dirty="0">
                <a:solidFill>
                  <a:srgbClr val="FFB86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request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):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return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dirty="0">
                <a:solidFill>
                  <a:srgbClr val="50FA7B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render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(</a:t>
            </a:r>
            <a:r>
              <a:rPr lang="en-US" altLang="ko-KR" i="1" dirty="0">
                <a:solidFill>
                  <a:srgbClr val="FFB86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request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, 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'</a:t>
            </a:r>
            <a:r>
              <a:rPr lang="en-US" altLang="ko-KR" dirty="0" err="1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home.html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'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)</a:t>
            </a:r>
            <a:endParaRPr lang="ko-KR" altLang="ko-KR" sz="16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0DE57F3-A65D-D149-8B97-255A1B1D9263}"/>
              </a:ext>
            </a:extLst>
          </p:cNvPr>
          <p:cNvSpPr/>
          <p:nvPr/>
        </p:nvSpPr>
        <p:spPr>
          <a:xfrm>
            <a:off x="5193095" y="3101140"/>
            <a:ext cx="6096000" cy="811441"/>
          </a:xfrm>
          <a:prstGeom prst="rect">
            <a:avLst/>
          </a:prstGeom>
          <a:solidFill>
            <a:schemeClr val="tx1"/>
          </a:solidFill>
        </p:spPr>
        <p:txBody>
          <a:bodyPr>
            <a:spAutoFit/>
          </a:bodyPr>
          <a:lstStyle/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&lt;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div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&gt;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&lt;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h1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&gt;</a:t>
            </a:r>
            <a:r>
              <a:rPr lang="ko-KR" altLang="ko-KR" dirty="0">
                <a:solidFill>
                  <a:srgbClr val="F8F8F2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독후감 블로그</a:t>
            </a:r>
            <a:r>
              <a:rPr lang="en-US" altLang="ko-KR" dirty="0">
                <a:solidFill>
                  <a:srgbClr val="F8F8F2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-</a:t>
            </a:r>
            <a:r>
              <a:rPr lang="ko-KR" altLang="ko-KR" dirty="0">
                <a:solidFill>
                  <a:srgbClr val="F8F8F2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회원관리</a:t>
            </a:r>
            <a:r>
              <a:rPr lang="en-US" altLang="ko-KR" dirty="0">
                <a:solidFill>
                  <a:srgbClr val="F8F8F2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&lt;/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h1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&gt;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&lt;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a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i="1" dirty="0" err="1">
                <a:solidFill>
                  <a:srgbClr val="50FA7B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href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=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"</a:t>
            </a:r>
            <a:r>
              <a:rPr lang="en-US" altLang="ko-KR" dirty="0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{% </a:t>
            </a:r>
            <a:r>
              <a:rPr lang="en-US" altLang="ko-KR" dirty="0" err="1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url</a:t>
            </a:r>
            <a:r>
              <a:rPr lang="en-US" altLang="ko-KR" dirty="0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'</a:t>
            </a:r>
            <a:r>
              <a:rPr lang="en-US" altLang="ko-KR" dirty="0" err="1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blog:home</a:t>
            </a:r>
            <a:r>
              <a:rPr lang="en-US" altLang="ko-KR" dirty="0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' %}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"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&gt;</a:t>
            </a:r>
            <a:r>
              <a:rPr lang="ko-KR" altLang="ko-KR" dirty="0">
                <a:solidFill>
                  <a:srgbClr val="F8F8F2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독후감 블로그</a:t>
            </a:r>
            <a:r>
              <a:rPr lang="en-US" altLang="ko-KR" dirty="0">
                <a:solidFill>
                  <a:srgbClr val="F8F8F2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&lt;/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a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&gt;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&lt;/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div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&gt;</a:t>
            </a:r>
            <a:endParaRPr lang="ko-KR" altLang="ko-KR" sz="16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56A406F-92EB-1749-928C-8AE97A60F270}"/>
              </a:ext>
            </a:extLst>
          </p:cNvPr>
          <p:cNvSpPr/>
          <p:nvPr/>
        </p:nvSpPr>
        <p:spPr>
          <a:xfrm>
            <a:off x="396256" y="1263043"/>
            <a:ext cx="27879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R" dirty="0">
                <a:solidFill>
                  <a:srgbClr val="6272A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# project/accounts/</a:t>
            </a:r>
            <a:r>
              <a:rPr lang="en" altLang="ko-KR" dirty="0" err="1">
                <a:solidFill>
                  <a:srgbClr val="6272A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models.py</a:t>
            </a:r>
            <a:endParaRPr lang="en" altLang="ko-KR" dirty="0">
              <a:solidFill>
                <a:srgbClr val="6272A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C97EB18-691E-E141-AB98-BCE341671163}"/>
              </a:ext>
            </a:extLst>
          </p:cNvPr>
          <p:cNvSpPr/>
          <p:nvPr/>
        </p:nvSpPr>
        <p:spPr>
          <a:xfrm>
            <a:off x="7613831" y="1242409"/>
            <a:ext cx="260840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R" dirty="0">
                <a:solidFill>
                  <a:srgbClr val="6272A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# project/accounts/</a:t>
            </a:r>
            <a:r>
              <a:rPr lang="en" altLang="ko-KR" dirty="0" err="1">
                <a:solidFill>
                  <a:srgbClr val="6272A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admin.py</a:t>
            </a:r>
            <a:endParaRPr lang="en" altLang="ko-KR" dirty="0">
              <a:solidFill>
                <a:srgbClr val="6272A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9A1C0BB-727C-0F4A-A3EF-8450A1718AFD}"/>
              </a:ext>
            </a:extLst>
          </p:cNvPr>
          <p:cNvSpPr/>
          <p:nvPr/>
        </p:nvSpPr>
        <p:spPr>
          <a:xfrm>
            <a:off x="396255" y="2783906"/>
            <a:ext cx="25186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R" dirty="0">
                <a:solidFill>
                  <a:srgbClr val="6272A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# project/accounts/</a:t>
            </a:r>
            <a:r>
              <a:rPr lang="en" altLang="ko-KR" dirty="0" err="1">
                <a:solidFill>
                  <a:srgbClr val="6272A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urls.py</a:t>
            </a:r>
            <a:endParaRPr lang="en" altLang="ko-KR" dirty="0">
              <a:solidFill>
                <a:srgbClr val="6272A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C67F782-8E46-964F-90FF-3157F0993F08}"/>
              </a:ext>
            </a:extLst>
          </p:cNvPr>
          <p:cNvSpPr/>
          <p:nvPr/>
        </p:nvSpPr>
        <p:spPr>
          <a:xfrm>
            <a:off x="5193095" y="2799549"/>
            <a:ext cx="440377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R" dirty="0">
                <a:solidFill>
                  <a:srgbClr val="6272A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# project/accounts/templates/accounts/</a:t>
            </a:r>
            <a:r>
              <a:rPr lang="en" altLang="ko-KR" dirty="0" err="1">
                <a:solidFill>
                  <a:srgbClr val="6272A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home.html</a:t>
            </a:r>
            <a:endParaRPr lang="en" altLang="ko-KR" dirty="0">
              <a:solidFill>
                <a:srgbClr val="6272A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E9EB9DE-E69F-C44B-AC97-A09AADD08FEC}"/>
              </a:ext>
            </a:extLst>
          </p:cNvPr>
          <p:cNvSpPr/>
          <p:nvPr/>
        </p:nvSpPr>
        <p:spPr>
          <a:xfrm>
            <a:off x="396255" y="4693369"/>
            <a:ext cx="260840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R" dirty="0">
                <a:solidFill>
                  <a:srgbClr val="6272A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# project/accounts/</a:t>
            </a:r>
            <a:r>
              <a:rPr lang="en" altLang="ko-KR" dirty="0" err="1">
                <a:solidFill>
                  <a:srgbClr val="6272A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views.py</a:t>
            </a:r>
            <a:endParaRPr lang="en" altLang="ko-KR" dirty="0">
              <a:solidFill>
                <a:srgbClr val="6272A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2B3338C-2F38-9F4E-B124-9A1FFE0275D8}"/>
              </a:ext>
            </a:extLst>
          </p:cNvPr>
          <p:cNvSpPr/>
          <p:nvPr/>
        </p:nvSpPr>
        <p:spPr>
          <a:xfrm>
            <a:off x="484781" y="1517361"/>
            <a:ext cx="6096000" cy="1170577"/>
          </a:xfrm>
          <a:prstGeom prst="rect">
            <a:avLst/>
          </a:prstGeom>
          <a:solidFill>
            <a:schemeClr val="tx1"/>
          </a:solidFill>
        </p:spPr>
        <p:txBody>
          <a:bodyPr>
            <a:spAutoFit/>
          </a:bodyPr>
          <a:lstStyle/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from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dirty="0" err="1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django.db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import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models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from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dirty="0" err="1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django.contrib.auth.models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import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dirty="0">
                <a:solidFill>
                  <a:srgbClr val="8BE9FD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User</a:t>
            </a:r>
            <a:endParaRPr lang="en-US" altLang="ko-KR" sz="1600" kern="100" dirty="0">
              <a:solidFill>
                <a:srgbClr val="8BE9FD"/>
              </a:solidFill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6272A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# Create your models here.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class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dirty="0">
                <a:solidFill>
                  <a:srgbClr val="8BE9FD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Profile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(</a:t>
            </a:r>
            <a:r>
              <a:rPr lang="en-US" altLang="ko-KR" i="1" dirty="0" err="1">
                <a:solidFill>
                  <a:srgbClr val="8BE9FD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models</a:t>
            </a:r>
            <a:r>
              <a:rPr lang="en-US" altLang="ko-KR" dirty="0" err="1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.</a:t>
            </a:r>
            <a:r>
              <a:rPr lang="en-US" altLang="ko-KR" dirty="0" err="1">
                <a:solidFill>
                  <a:srgbClr val="8BE9FD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Model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):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user 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=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dirty="0" err="1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models.</a:t>
            </a:r>
            <a:r>
              <a:rPr lang="en-US" altLang="ko-KR" dirty="0" err="1">
                <a:solidFill>
                  <a:srgbClr val="8BE9FD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OneToOneField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(</a:t>
            </a:r>
            <a:r>
              <a:rPr lang="en-US" altLang="ko-KR" dirty="0">
                <a:solidFill>
                  <a:srgbClr val="8BE9FD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User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, </a:t>
            </a:r>
            <a:r>
              <a:rPr lang="en-US" altLang="ko-KR" i="1" dirty="0" err="1">
                <a:solidFill>
                  <a:srgbClr val="FFB86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on_delete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=</a:t>
            </a:r>
            <a:r>
              <a:rPr lang="en-US" altLang="ko-KR" dirty="0" err="1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models.</a:t>
            </a:r>
            <a:r>
              <a:rPr lang="en-US" altLang="ko-KR" dirty="0" err="1">
                <a:solidFill>
                  <a:srgbClr val="50FA7B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CASCADE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)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8A0791E-DF37-BD41-9A3D-4D1A9B836413}"/>
              </a:ext>
            </a:extLst>
          </p:cNvPr>
          <p:cNvSpPr txBox="1"/>
          <p:nvPr/>
        </p:nvSpPr>
        <p:spPr>
          <a:xfrm>
            <a:off x="4406789" y="4095079"/>
            <a:ext cx="20841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solidFill>
                  <a:schemeClr val="bg1">
                    <a:lumMod val="50000"/>
                  </a:schemeClr>
                </a:solidFill>
              </a:rPr>
              <a:t>project/project/</a:t>
            </a:r>
            <a:r>
              <a:rPr kumimoji="1" lang="en-US" altLang="ko-KR" dirty="0" err="1">
                <a:solidFill>
                  <a:schemeClr val="bg1">
                    <a:lumMod val="50000"/>
                  </a:schemeClr>
                </a:solidFill>
              </a:rPr>
              <a:t>urls.py</a:t>
            </a:r>
            <a:r>
              <a:rPr kumimoji="1" lang="en-US" altLang="ko-KR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kumimoji="1" lang="ko-KR" altLang="en-US" dirty="0">
                <a:solidFill>
                  <a:schemeClr val="bg1">
                    <a:lumMod val="50000"/>
                  </a:schemeClr>
                </a:solidFill>
              </a:rPr>
              <a:t>에서 </a:t>
            </a:r>
            <a:r>
              <a:rPr kumimoji="1" lang="en-US" altLang="ko-KR" dirty="0">
                <a:solidFill>
                  <a:schemeClr val="bg1">
                    <a:lumMod val="50000"/>
                  </a:schemeClr>
                </a:solidFill>
              </a:rPr>
              <a:t>accounts include!</a:t>
            </a:r>
            <a:endParaRPr kumimoji="1"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7965E79-6D4A-1B49-9B4E-F0050F4F571A}"/>
              </a:ext>
            </a:extLst>
          </p:cNvPr>
          <p:cNvSpPr txBox="1"/>
          <p:nvPr/>
        </p:nvSpPr>
        <p:spPr>
          <a:xfrm>
            <a:off x="7482824" y="5860511"/>
            <a:ext cx="52149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hlinkClick r:id="rId3"/>
              </a:rPr>
              <a:t>http://127.0.0.1:8000/accounts/</a:t>
            </a:r>
            <a:r>
              <a:rPr kumimoji="1" lang="ko-KR" altLang="en-US" sz="2000" dirty="0"/>
              <a:t>에</a:t>
            </a:r>
            <a:r>
              <a:rPr kumimoji="1" lang="en-US" altLang="ko-KR" sz="2000" dirty="0"/>
              <a:t> </a:t>
            </a:r>
            <a:r>
              <a:rPr kumimoji="1" lang="ko-KR" altLang="en-US" sz="2000" dirty="0"/>
              <a:t>접속</a:t>
            </a:r>
            <a:r>
              <a:rPr kumimoji="1" lang="en-US" altLang="ko-KR" sz="2000" dirty="0"/>
              <a:t>!</a:t>
            </a:r>
            <a:endParaRPr kumimoji="1" lang="ko-KR" altLang="en-US" sz="2000" dirty="0"/>
          </a:p>
        </p:txBody>
      </p:sp>
      <p:sp>
        <p:nvSpPr>
          <p:cNvPr id="22" name="Google Shape;138;p5">
            <a:extLst>
              <a:ext uri="{FF2B5EF4-FFF2-40B4-BE49-F238E27FC236}">
                <a16:creationId xmlns:a16="http://schemas.microsoft.com/office/drawing/2014/main" id="{A2D2A0DA-E325-05AE-EA42-BEE4EB80E6A1}"/>
              </a:ext>
            </a:extLst>
          </p:cNvPr>
          <p:cNvSpPr/>
          <p:nvPr/>
        </p:nvSpPr>
        <p:spPr>
          <a:xfrm>
            <a:off x="396256" y="385210"/>
            <a:ext cx="88525" cy="646331"/>
          </a:xfrm>
          <a:prstGeom prst="rect">
            <a:avLst/>
          </a:prstGeom>
          <a:solidFill>
            <a:srgbClr val="FFC000"/>
          </a:solidFill>
          <a:ln w="12700" cap="flat" cmpd="sng">
            <a:solidFill>
              <a:srgbClr val="FFC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" name="Google Shape;140;p5">
            <a:extLst>
              <a:ext uri="{FF2B5EF4-FFF2-40B4-BE49-F238E27FC236}">
                <a16:creationId xmlns:a16="http://schemas.microsoft.com/office/drawing/2014/main" id="{1F43D215-0824-0EBA-EDC9-845A0525D7A0}"/>
              </a:ext>
            </a:extLst>
          </p:cNvPr>
          <p:cNvSpPr txBox="1"/>
          <p:nvPr/>
        </p:nvSpPr>
        <p:spPr>
          <a:xfrm>
            <a:off x="584056" y="305085"/>
            <a:ext cx="2146952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FFC000"/>
                </a:solidFill>
              </a:rPr>
              <a:t>Django </a:t>
            </a:r>
            <a:r>
              <a:rPr lang="ko-KR" altLang="en-US" sz="2400" b="1" dirty="0">
                <a:solidFill>
                  <a:srgbClr val="FFC000"/>
                </a:solidFill>
              </a:rPr>
              <a:t>심화</a:t>
            </a:r>
            <a:endParaRPr dirty="0">
              <a:solidFill>
                <a:srgbClr val="FFC000"/>
              </a:solidFill>
            </a:endParaRPr>
          </a:p>
        </p:txBody>
      </p:sp>
      <p:sp>
        <p:nvSpPr>
          <p:cNvPr id="26" name="Google Shape;141;p5">
            <a:extLst>
              <a:ext uri="{FF2B5EF4-FFF2-40B4-BE49-F238E27FC236}">
                <a16:creationId xmlns:a16="http://schemas.microsoft.com/office/drawing/2014/main" id="{4320B18D-7AA7-990E-2193-80DD40689A30}"/>
              </a:ext>
            </a:extLst>
          </p:cNvPr>
          <p:cNvSpPr txBox="1"/>
          <p:nvPr/>
        </p:nvSpPr>
        <p:spPr>
          <a:xfrm>
            <a:off x="584056" y="766750"/>
            <a:ext cx="1643899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>
                <a:solidFill>
                  <a:srgbClr val="7F7F7F"/>
                </a:solidFill>
              </a:rPr>
              <a:t>Url</a:t>
            </a:r>
            <a:r>
              <a:rPr lang="en-US" b="1" dirty="0">
                <a:solidFill>
                  <a:srgbClr val="7F7F7F"/>
                </a:solidFill>
              </a:rPr>
              <a:t> </a:t>
            </a:r>
            <a:r>
              <a:rPr lang="ko-KR" altLang="en-US" b="1" dirty="0">
                <a:solidFill>
                  <a:srgbClr val="7F7F7F"/>
                </a:solidFill>
              </a:rPr>
              <a:t>심화</a:t>
            </a:r>
            <a:endParaRPr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2A93D05-3A9F-E626-5926-EC12A48DA3D6}"/>
              </a:ext>
            </a:extLst>
          </p:cNvPr>
          <p:cNvSpPr txBox="1"/>
          <p:nvPr/>
        </p:nvSpPr>
        <p:spPr>
          <a:xfrm>
            <a:off x="3131031" y="313858"/>
            <a:ext cx="709120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2000" dirty="0"/>
              <a:t>App</a:t>
            </a:r>
            <a:r>
              <a:rPr kumimoji="1" lang="ko-KR" altLang="en-US" sz="2000" dirty="0"/>
              <a:t> 생성 </a:t>
            </a:r>
            <a:r>
              <a:rPr kumimoji="1" lang="en-US" altLang="ko-KR" sz="2000" dirty="0"/>
              <a:t>- settings</a:t>
            </a:r>
            <a:r>
              <a:rPr kumimoji="1" lang="ko-KR" altLang="en-US" sz="2000" dirty="0"/>
              <a:t>에 추가 </a:t>
            </a:r>
            <a:r>
              <a:rPr kumimoji="1" lang="en-US" altLang="ko-KR" sz="2000" dirty="0"/>
              <a:t>- models</a:t>
            </a:r>
            <a:r>
              <a:rPr kumimoji="1" lang="ko-KR" altLang="en-US" sz="2000" dirty="0"/>
              <a:t> 작성</a:t>
            </a:r>
            <a:r>
              <a:rPr kumimoji="1" lang="en-US" altLang="ko-KR" sz="2000" dirty="0"/>
              <a:t> - </a:t>
            </a:r>
            <a:r>
              <a:rPr kumimoji="1" lang="ko-KR" altLang="en-US" sz="2000" dirty="0"/>
              <a:t>마이그레이션 적용 </a:t>
            </a:r>
            <a:r>
              <a:rPr kumimoji="1" lang="en-US" altLang="ko-KR" sz="2000" dirty="0"/>
              <a:t>admin </a:t>
            </a:r>
            <a:r>
              <a:rPr kumimoji="1" lang="ko-KR" altLang="en-US" sz="2000" dirty="0"/>
              <a:t>작성</a:t>
            </a:r>
            <a:r>
              <a:rPr kumimoji="1" lang="en-US" altLang="ko-KR" sz="2000" dirty="0"/>
              <a:t>, </a:t>
            </a:r>
            <a:r>
              <a:rPr kumimoji="1" lang="en-US" altLang="ko-KR" sz="2000" dirty="0" err="1"/>
              <a:t>urls</a:t>
            </a:r>
            <a:r>
              <a:rPr kumimoji="1" lang="en-US" altLang="ko-KR" sz="2000" dirty="0"/>
              <a:t> </a:t>
            </a:r>
            <a:r>
              <a:rPr kumimoji="1" lang="ko-KR" altLang="en-US" sz="2000" dirty="0"/>
              <a:t>작성</a:t>
            </a:r>
            <a:r>
              <a:rPr kumimoji="1" lang="en-US" altLang="ko-KR" sz="2000" dirty="0"/>
              <a:t>, templates </a:t>
            </a:r>
            <a:r>
              <a:rPr kumimoji="1" lang="ko-KR" altLang="en-US" sz="2000" dirty="0"/>
              <a:t>작성</a:t>
            </a:r>
            <a:r>
              <a:rPr kumimoji="1" lang="en-US" altLang="ko-KR" sz="2000" dirty="0"/>
              <a:t>, views</a:t>
            </a:r>
            <a:r>
              <a:rPr kumimoji="1" lang="ko-KR" altLang="en-US" sz="2000" dirty="0"/>
              <a:t> 작성</a:t>
            </a:r>
            <a:r>
              <a:rPr kumimoji="1" lang="en-US" altLang="ko-KR" sz="2000" dirty="0"/>
              <a:t> </a:t>
            </a:r>
            <a:endParaRPr kumimoji="1"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1955946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5"/>
          <p:cNvSpPr txBox="1"/>
          <p:nvPr/>
        </p:nvSpPr>
        <p:spPr>
          <a:xfrm>
            <a:off x="396256" y="6365739"/>
            <a:ext cx="1142984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Session </a:t>
            </a:r>
            <a:r>
              <a:rPr lang="en-US" altLang="ko-KR" b="1" dirty="0">
                <a:solidFill>
                  <a:srgbClr val="7F7F7F"/>
                </a:solidFill>
              </a:rPr>
              <a:t>14</a:t>
            </a:r>
            <a:endParaRPr sz="1400" b="1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5"/>
          <p:cNvSpPr txBox="1"/>
          <p:nvPr/>
        </p:nvSpPr>
        <p:spPr>
          <a:xfrm>
            <a:off x="10255829" y="6365739"/>
            <a:ext cx="172034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NE</a:t>
            </a:r>
            <a:r>
              <a:rPr lang="en-US" sz="1400" b="1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T X LIKELION</a:t>
            </a:r>
            <a:endParaRPr sz="1400" b="1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7FC5398-83A1-3B4D-813A-806B7903A3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8445" y="1253641"/>
            <a:ext cx="5608744" cy="3108294"/>
          </a:xfrm>
          <a:prstGeom prst="rect">
            <a:avLst/>
          </a:prstGeom>
        </p:spPr>
      </p:pic>
      <p:sp>
        <p:nvSpPr>
          <p:cNvPr id="9" name="Google Shape;138;p5">
            <a:extLst>
              <a:ext uri="{FF2B5EF4-FFF2-40B4-BE49-F238E27FC236}">
                <a16:creationId xmlns:a16="http://schemas.microsoft.com/office/drawing/2014/main" id="{8C852341-D0C9-E137-E35E-27EFCC49E8C7}"/>
              </a:ext>
            </a:extLst>
          </p:cNvPr>
          <p:cNvSpPr/>
          <p:nvPr/>
        </p:nvSpPr>
        <p:spPr>
          <a:xfrm>
            <a:off x="396256" y="385210"/>
            <a:ext cx="88525" cy="646331"/>
          </a:xfrm>
          <a:prstGeom prst="rect">
            <a:avLst/>
          </a:prstGeom>
          <a:solidFill>
            <a:srgbClr val="FFC000"/>
          </a:solidFill>
          <a:ln w="12700" cap="flat" cmpd="sng">
            <a:solidFill>
              <a:srgbClr val="FFC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140;p5">
            <a:extLst>
              <a:ext uri="{FF2B5EF4-FFF2-40B4-BE49-F238E27FC236}">
                <a16:creationId xmlns:a16="http://schemas.microsoft.com/office/drawing/2014/main" id="{DC0A41A2-675B-8B28-3A51-6111A31C105A}"/>
              </a:ext>
            </a:extLst>
          </p:cNvPr>
          <p:cNvSpPr txBox="1"/>
          <p:nvPr/>
        </p:nvSpPr>
        <p:spPr>
          <a:xfrm>
            <a:off x="584056" y="305085"/>
            <a:ext cx="2146952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FFC000"/>
                </a:solidFill>
              </a:rPr>
              <a:t>Django </a:t>
            </a:r>
            <a:r>
              <a:rPr lang="ko-KR" altLang="en-US" sz="2400" b="1" dirty="0">
                <a:solidFill>
                  <a:srgbClr val="FFC000"/>
                </a:solidFill>
              </a:rPr>
              <a:t>심화</a:t>
            </a:r>
            <a:endParaRPr dirty="0">
              <a:solidFill>
                <a:srgbClr val="FFC000"/>
              </a:solidFill>
            </a:endParaRPr>
          </a:p>
        </p:txBody>
      </p:sp>
      <p:sp>
        <p:nvSpPr>
          <p:cNvPr id="11" name="Google Shape;141;p5">
            <a:extLst>
              <a:ext uri="{FF2B5EF4-FFF2-40B4-BE49-F238E27FC236}">
                <a16:creationId xmlns:a16="http://schemas.microsoft.com/office/drawing/2014/main" id="{55AF0560-42C3-E8F5-E8F3-1DA3123EA513}"/>
              </a:ext>
            </a:extLst>
          </p:cNvPr>
          <p:cNvSpPr txBox="1"/>
          <p:nvPr/>
        </p:nvSpPr>
        <p:spPr>
          <a:xfrm>
            <a:off x="584056" y="766750"/>
            <a:ext cx="1643899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>
                <a:solidFill>
                  <a:srgbClr val="7F7F7F"/>
                </a:solidFill>
              </a:rPr>
              <a:t>Url</a:t>
            </a:r>
            <a:r>
              <a:rPr lang="en-US" b="1" dirty="0">
                <a:solidFill>
                  <a:srgbClr val="7F7F7F"/>
                </a:solidFill>
              </a:rPr>
              <a:t> </a:t>
            </a:r>
            <a:r>
              <a:rPr lang="ko-KR" altLang="en-US" b="1" dirty="0">
                <a:solidFill>
                  <a:srgbClr val="7F7F7F"/>
                </a:solidFill>
              </a:rPr>
              <a:t>심화</a:t>
            </a:r>
            <a:endParaRPr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18EF114-1855-3734-D27D-8DA5B3D6562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" r="11"/>
          <a:stretch/>
        </p:blipFill>
        <p:spPr>
          <a:xfrm>
            <a:off x="997626" y="3463781"/>
            <a:ext cx="1792298" cy="1796308"/>
          </a:xfrm>
          <a:prstGeom prst="ellipse">
            <a:avLst/>
          </a:prstGeom>
          <a:effectLst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32005689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5"/>
          <p:cNvSpPr txBox="1"/>
          <p:nvPr/>
        </p:nvSpPr>
        <p:spPr>
          <a:xfrm>
            <a:off x="396256" y="6365739"/>
            <a:ext cx="1142984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Session </a:t>
            </a:r>
            <a:r>
              <a:rPr lang="en-US" altLang="ko-KR" b="1" dirty="0">
                <a:solidFill>
                  <a:srgbClr val="7F7F7F"/>
                </a:solidFill>
              </a:rPr>
              <a:t>14</a:t>
            </a:r>
            <a:endParaRPr sz="1400" b="1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5"/>
          <p:cNvSpPr txBox="1"/>
          <p:nvPr/>
        </p:nvSpPr>
        <p:spPr>
          <a:xfrm>
            <a:off x="10255829" y="6365739"/>
            <a:ext cx="172034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NE</a:t>
            </a:r>
            <a:r>
              <a:rPr lang="en-US" sz="1400" b="1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T X LIKELION</a:t>
            </a:r>
            <a:endParaRPr sz="1400" b="1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900840-F6A5-D74C-A947-EF46E572C2DF}"/>
              </a:ext>
            </a:extLst>
          </p:cNvPr>
          <p:cNvSpPr txBox="1"/>
          <p:nvPr/>
        </p:nvSpPr>
        <p:spPr>
          <a:xfrm>
            <a:off x="5247530" y="387946"/>
            <a:ext cx="6609347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solidFill>
                  <a:srgbClr val="FF0000"/>
                </a:solidFill>
              </a:rPr>
              <a:t>주의할 점</a:t>
            </a:r>
            <a:r>
              <a:rPr kumimoji="1" lang="en-US" altLang="ko-KR" dirty="0">
                <a:solidFill>
                  <a:srgbClr val="FF0000"/>
                </a:solidFill>
              </a:rPr>
              <a:t>! </a:t>
            </a:r>
          </a:p>
          <a:p>
            <a:endParaRPr kumimoji="1" lang="en-US" altLang="ko-KR" dirty="0"/>
          </a:p>
          <a:p>
            <a:r>
              <a:rPr kumimoji="1" lang="en-US" altLang="ko-KR" b="1" dirty="0" err="1"/>
              <a:t>App_name</a:t>
            </a:r>
            <a:r>
              <a:rPr kumimoji="1" lang="en-US" altLang="ko-KR" b="1" dirty="0"/>
              <a:t>/templates/</a:t>
            </a:r>
            <a:r>
              <a:rPr kumimoji="1" lang="en-US" altLang="ko-KR" b="1" dirty="0" err="1"/>
              <a:t>App_name</a:t>
            </a:r>
            <a:r>
              <a:rPr kumimoji="1" lang="en-US" altLang="ko-KR" b="1" dirty="0"/>
              <a:t>/ </a:t>
            </a:r>
          </a:p>
          <a:p>
            <a:r>
              <a:rPr kumimoji="1" lang="ko-KR" altLang="en-US" dirty="0"/>
              <a:t>에다가 </a:t>
            </a:r>
            <a:r>
              <a:rPr kumimoji="1" lang="en-US" altLang="ko-KR" dirty="0"/>
              <a:t>html</a:t>
            </a:r>
            <a:r>
              <a:rPr kumimoji="1" lang="ko-KR" altLang="en-US" dirty="0"/>
              <a:t>파일을 모아둘 것</a:t>
            </a:r>
            <a:r>
              <a:rPr kumimoji="1" lang="en-US" altLang="ko-KR" dirty="0"/>
              <a:t>!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기존 방식으로 작성 시</a:t>
            </a:r>
            <a:r>
              <a:rPr kumimoji="1" lang="en-US" altLang="ko-KR" dirty="0"/>
              <a:t>,</a:t>
            </a:r>
            <a:r>
              <a:rPr kumimoji="1" lang="ko-KR" altLang="en-US" dirty="0"/>
              <a:t> 오류 없이 실행은 됩니다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그러나 보여질 템플릿에 대한 결정은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b="1" dirty="0"/>
              <a:t>templates</a:t>
            </a:r>
            <a:r>
              <a:rPr lang="ko-KR" altLang="en-US" b="1" dirty="0"/>
              <a:t> 폴더를 검색하여 처음에 발견한 파일을 사용</a:t>
            </a:r>
            <a:r>
              <a:rPr lang="ko-KR" altLang="en-US" dirty="0"/>
              <a:t>하는 방식으로 작동되고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해당 </a:t>
            </a:r>
            <a:r>
              <a:rPr lang="en-US" altLang="ko-KR" dirty="0"/>
              <a:t>App</a:t>
            </a:r>
            <a:r>
              <a:rPr lang="ko-KR" altLang="en-US" dirty="0"/>
              <a:t>의 </a:t>
            </a:r>
            <a:r>
              <a:rPr lang="en-US" altLang="ko-KR" dirty="0"/>
              <a:t>template</a:t>
            </a:r>
            <a:r>
              <a:rPr lang="ko-KR" altLang="en-US" dirty="0"/>
              <a:t>을 자동으로 가져오는 것이 아닙니다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view</a:t>
            </a:r>
            <a:r>
              <a:rPr lang="ko-KR" altLang="en-US" dirty="0"/>
              <a:t>에서 템플릿을 참고하는 경우에는</a:t>
            </a:r>
            <a:r>
              <a:rPr lang="en-US" altLang="ko-KR" dirty="0"/>
              <a:t>, </a:t>
            </a:r>
            <a:r>
              <a:rPr lang="en" altLang="ko-KR" b="1" dirty="0" err="1"/>
              <a:t>App_name</a:t>
            </a:r>
            <a:r>
              <a:rPr lang="en" altLang="ko-KR" b="1" dirty="0"/>
              <a:t>/</a:t>
            </a:r>
            <a:r>
              <a:rPr lang="en" altLang="ko-KR" b="1" dirty="0" err="1"/>
              <a:t>file_name</a:t>
            </a:r>
            <a:r>
              <a:rPr lang="en" altLang="ko-KR" b="1" dirty="0"/>
              <a:t>(</a:t>
            </a:r>
            <a:r>
              <a:rPr lang="ko-KR" altLang="en-US" b="1" dirty="0" err="1"/>
              <a:t>파일구조</a:t>
            </a:r>
            <a:r>
              <a:rPr lang="en" altLang="ko-KR" b="1" dirty="0"/>
              <a:t>)</a:t>
            </a:r>
          </a:p>
          <a:p>
            <a:r>
              <a:rPr lang="ko-KR" altLang="en-US" dirty="0" err="1"/>
              <a:t>으로</a:t>
            </a:r>
            <a:r>
              <a:rPr lang="ko-KR" altLang="en-US" dirty="0"/>
              <a:t> 작성해주시면 됩니다</a:t>
            </a:r>
            <a:r>
              <a:rPr lang="en-US" altLang="ko-KR" dirty="0"/>
              <a:t>! </a:t>
            </a:r>
          </a:p>
          <a:p>
            <a:endParaRPr lang="en-US" altLang="ko-KR" dirty="0"/>
          </a:p>
          <a:p>
            <a:r>
              <a:rPr lang="ko-KR" altLang="en-US" dirty="0"/>
              <a:t>기타 </a:t>
            </a:r>
            <a:r>
              <a:rPr lang="en-US" altLang="ko-KR" dirty="0"/>
              <a:t>static</a:t>
            </a:r>
            <a:r>
              <a:rPr lang="ko-KR" altLang="en-US" dirty="0"/>
              <a:t> 파일들</a:t>
            </a:r>
            <a:r>
              <a:rPr lang="en-US" altLang="ko-KR" dirty="0"/>
              <a:t>(image, </a:t>
            </a:r>
            <a:r>
              <a:rPr lang="en-US" altLang="ko-KR" dirty="0" err="1"/>
              <a:t>css</a:t>
            </a:r>
            <a:r>
              <a:rPr lang="en-US" altLang="ko-KR" dirty="0"/>
              <a:t>, </a:t>
            </a:r>
            <a:r>
              <a:rPr lang="en-US" altLang="ko-KR" dirty="0" err="1"/>
              <a:t>javascript</a:t>
            </a:r>
            <a:r>
              <a:rPr lang="en-US" altLang="ko-KR" dirty="0"/>
              <a:t>)</a:t>
            </a:r>
            <a:r>
              <a:rPr lang="ko-KR" altLang="en-US" dirty="0"/>
              <a:t>도</a:t>
            </a:r>
            <a:r>
              <a:rPr lang="en-US" altLang="ko-KR" dirty="0"/>
              <a:t> </a:t>
            </a:r>
            <a:r>
              <a:rPr lang="ko-KR" altLang="en-US" dirty="0"/>
              <a:t>이유는 다르지만</a:t>
            </a:r>
            <a:br>
              <a:rPr lang="en-US" altLang="ko-KR" dirty="0"/>
            </a:br>
            <a:r>
              <a:rPr lang="en-US" altLang="ko-KR" dirty="0"/>
              <a:t>(</a:t>
            </a:r>
            <a:r>
              <a:rPr lang="en-US" altLang="ko-KR" dirty="0" err="1"/>
              <a:t>collectstatic</a:t>
            </a:r>
            <a:r>
              <a:rPr lang="en-US" altLang="ko-KR" dirty="0"/>
              <a:t> </a:t>
            </a:r>
            <a:r>
              <a:rPr lang="ko-KR" altLang="en-US" dirty="0"/>
              <a:t>시 중복 문제</a:t>
            </a:r>
            <a:r>
              <a:rPr lang="en-US" altLang="ko-KR" dirty="0"/>
              <a:t>)</a:t>
            </a:r>
          </a:p>
          <a:p>
            <a:r>
              <a:rPr kumimoji="1" lang="en-US" altLang="ko-KR" b="1" dirty="0" err="1"/>
              <a:t>App_name</a:t>
            </a:r>
            <a:r>
              <a:rPr kumimoji="1" lang="en-US" altLang="ko-KR" b="1" dirty="0"/>
              <a:t>/static/</a:t>
            </a:r>
            <a:r>
              <a:rPr kumimoji="1" lang="en-US" altLang="ko-KR" b="1" dirty="0" err="1"/>
              <a:t>App_name</a:t>
            </a:r>
            <a:r>
              <a:rPr kumimoji="1" lang="en-US" altLang="ko-KR" b="1" dirty="0"/>
              <a:t>/ </a:t>
            </a:r>
            <a:br>
              <a:rPr lang="ko-KR" altLang="en-US" dirty="0"/>
            </a:br>
            <a:r>
              <a:rPr lang="ko-KR" altLang="en-US" dirty="0"/>
              <a:t>에다가 파일을 모아두는 것이 좋습니다</a:t>
            </a:r>
            <a:r>
              <a:rPr lang="en-US" altLang="ko-KR" dirty="0"/>
              <a:t>.</a:t>
            </a:r>
            <a:endParaRPr kumimoji="1"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391849A-3235-AB4D-8627-DA3B2C1879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758" y="1322507"/>
            <a:ext cx="2209800" cy="32512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2BCA24F-F60C-0A40-80F4-47881EAE44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758" y="5067481"/>
            <a:ext cx="4000500" cy="812800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6580B139-6013-1643-BC0D-8A833D2549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47530" y="4750624"/>
            <a:ext cx="3874088" cy="1553519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3A98BB7B-1974-0043-B68A-D1BC1D0BFFFC}"/>
              </a:ext>
            </a:extLst>
          </p:cNvPr>
          <p:cNvSpPr/>
          <p:nvPr/>
        </p:nvSpPr>
        <p:spPr>
          <a:xfrm>
            <a:off x="5247530" y="4419818"/>
            <a:ext cx="368562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R" dirty="0">
                <a:solidFill>
                  <a:srgbClr val="6272A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# project/blog/templates/blog/</a:t>
            </a:r>
            <a:r>
              <a:rPr lang="en" altLang="ko-KR" dirty="0" err="1">
                <a:solidFill>
                  <a:srgbClr val="6272A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home.html</a:t>
            </a:r>
            <a:endParaRPr lang="en" altLang="ko-KR" dirty="0">
              <a:solidFill>
                <a:srgbClr val="6272A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2DE6B88-6CDC-464C-B47E-3FBCACBB89B7}"/>
              </a:ext>
            </a:extLst>
          </p:cNvPr>
          <p:cNvSpPr/>
          <p:nvPr/>
        </p:nvSpPr>
        <p:spPr>
          <a:xfrm>
            <a:off x="592890" y="4751388"/>
            <a:ext cx="22493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R" dirty="0">
                <a:solidFill>
                  <a:srgbClr val="6272A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# project/blog/</a:t>
            </a:r>
            <a:r>
              <a:rPr lang="en" altLang="ko-KR" dirty="0" err="1">
                <a:solidFill>
                  <a:srgbClr val="6272A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views.py</a:t>
            </a:r>
            <a:endParaRPr lang="en" altLang="ko-KR" dirty="0">
              <a:solidFill>
                <a:srgbClr val="6272A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13" name="Google Shape;138;p5">
            <a:extLst>
              <a:ext uri="{FF2B5EF4-FFF2-40B4-BE49-F238E27FC236}">
                <a16:creationId xmlns:a16="http://schemas.microsoft.com/office/drawing/2014/main" id="{5B4544D5-FE3C-011C-CB56-7CE8B40BEE93}"/>
              </a:ext>
            </a:extLst>
          </p:cNvPr>
          <p:cNvSpPr/>
          <p:nvPr/>
        </p:nvSpPr>
        <p:spPr>
          <a:xfrm>
            <a:off x="396256" y="385210"/>
            <a:ext cx="88525" cy="646331"/>
          </a:xfrm>
          <a:prstGeom prst="rect">
            <a:avLst/>
          </a:prstGeom>
          <a:solidFill>
            <a:srgbClr val="FFC000"/>
          </a:solidFill>
          <a:ln w="12700" cap="flat" cmpd="sng">
            <a:solidFill>
              <a:srgbClr val="FFC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" name="Google Shape;140;p5">
            <a:extLst>
              <a:ext uri="{FF2B5EF4-FFF2-40B4-BE49-F238E27FC236}">
                <a16:creationId xmlns:a16="http://schemas.microsoft.com/office/drawing/2014/main" id="{A180556A-061B-904C-B516-8F9D60E2E110}"/>
              </a:ext>
            </a:extLst>
          </p:cNvPr>
          <p:cNvSpPr txBox="1"/>
          <p:nvPr/>
        </p:nvSpPr>
        <p:spPr>
          <a:xfrm>
            <a:off x="584056" y="305085"/>
            <a:ext cx="2146952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FFC000"/>
                </a:solidFill>
              </a:rPr>
              <a:t>Django </a:t>
            </a:r>
            <a:r>
              <a:rPr lang="ko-KR" altLang="en-US" sz="2400" b="1" dirty="0">
                <a:solidFill>
                  <a:srgbClr val="FFC000"/>
                </a:solidFill>
              </a:rPr>
              <a:t>심화</a:t>
            </a:r>
            <a:endParaRPr dirty="0">
              <a:solidFill>
                <a:srgbClr val="FFC000"/>
              </a:solidFill>
            </a:endParaRPr>
          </a:p>
        </p:txBody>
      </p:sp>
      <p:sp>
        <p:nvSpPr>
          <p:cNvPr id="15" name="Google Shape;141;p5">
            <a:extLst>
              <a:ext uri="{FF2B5EF4-FFF2-40B4-BE49-F238E27FC236}">
                <a16:creationId xmlns:a16="http://schemas.microsoft.com/office/drawing/2014/main" id="{641055AB-3295-2E2B-C995-CCD5284D584B}"/>
              </a:ext>
            </a:extLst>
          </p:cNvPr>
          <p:cNvSpPr txBox="1"/>
          <p:nvPr/>
        </p:nvSpPr>
        <p:spPr>
          <a:xfrm>
            <a:off x="584056" y="766750"/>
            <a:ext cx="1643899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>
                <a:solidFill>
                  <a:srgbClr val="7F7F7F"/>
                </a:solidFill>
              </a:rPr>
              <a:t>Url</a:t>
            </a:r>
            <a:r>
              <a:rPr lang="en-US" b="1" dirty="0">
                <a:solidFill>
                  <a:srgbClr val="7F7F7F"/>
                </a:solidFill>
              </a:rPr>
              <a:t> </a:t>
            </a:r>
            <a:r>
              <a:rPr lang="ko-KR" altLang="en-US" b="1" dirty="0">
                <a:solidFill>
                  <a:srgbClr val="7F7F7F"/>
                </a:solidFill>
              </a:rPr>
              <a:t>심화</a:t>
            </a:r>
            <a:endParaRPr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C54DCED-A303-A078-BFC1-963783BBD3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37890" y="4103861"/>
            <a:ext cx="2000250" cy="1986131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9837380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5"/>
          <p:cNvSpPr txBox="1"/>
          <p:nvPr/>
        </p:nvSpPr>
        <p:spPr>
          <a:xfrm>
            <a:off x="396256" y="6365739"/>
            <a:ext cx="1142984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Session </a:t>
            </a:r>
            <a:r>
              <a:rPr lang="en-US" altLang="ko-KR" b="1" dirty="0">
                <a:solidFill>
                  <a:srgbClr val="7F7F7F"/>
                </a:solidFill>
              </a:rPr>
              <a:t>14</a:t>
            </a:r>
            <a:endParaRPr sz="1400" b="1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5"/>
          <p:cNvSpPr txBox="1"/>
          <p:nvPr/>
        </p:nvSpPr>
        <p:spPr>
          <a:xfrm>
            <a:off x="10255829" y="6365739"/>
            <a:ext cx="172034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NE</a:t>
            </a:r>
            <a:r>
              <a:rPr lang="en-US" sz="1400" b="1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T X LIKELION</a:t>
            </a:r>
            <a:endParaRPr sz="1400" b="1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8F8DA1-C80F-C38D-C569-7261F5F454B9}"/>
              </a:ext>
            </a:extLst>
          </p:cNvPr>
          <p:cNvSpPr txBox="1"/>
          <p:nvPr/>
        </p:nvSpPr>
        <p:spPr>
          <a:xfrm>
            <a:off x="967748" y="1962364"/>
            <a:ext cx="9852917" cy="22569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5000" b="1" dirty="0"/>
              <a:t>쉬는 시간 후</a:t>
            </a:r>
            <a:r>
              <a:rPr lang="en-US" altLang="ko-KR" sz="5000" b="1" dirty="0"/>
              <a:t>, Django </a:t>
            </a:r>
            <a:r>
              <a:rPr lang="ko-KR" altLang="en-US" sz="5000" b="1" dirty="0"/>
              <a:t>심화</a:t>
            </a:r>
            <a:r>
              <a:rPr lang="en-US" altLang="ko-KR" sz="5000" b="1" dirty="0"/>
              <a:t> : </a:t>
            </a:r>
            <a:r>
              <a:rPr lang="ko-KR" altLang="en-US" sz="5000" b="1" dirty="0"/>
              <a:t>상속</a:t>
            </a:r>
            <a:endParaRPr lang="en-US" altLang="ko-KR" sz="5000" b="1" dirty="0"/>
          </a:p>
          <a:p>
            <a:pPr>
              <a:lnSpc>
                <a:spcPct val="150000"/>
              </a:lnSpc>
            </a:pPr>
            <a:r>
              <a:rPr lang="ko-KR" altLang="en-US" sz="5000" b="1" dirty="0"/>
              <a:t>시작하겠습니다</a:t>
            </a:r>
            <a:r>
              <a:rPr lang="en-US" altLang="ko-KR" sz="5000" b="1" dirty="0"/>
              <a:t>.</a:t>
            </a:r>
            <a:endParaRPr lang="ko-KR" altLang="en-US" sz="5000" b="1" dirty="0"/>
          </a:p>
        </p:txBody>
      </p:sp>
    </p:spTree>
    <p:extLst>
      <p:ext uri="{BB962C8B-B14F-4D97-AF65-F5344CB8AC3E}">
        <p14:creationId xmlns:p14="http://schemas.microsoft.com/office/powerpoint/2010/main" val="2838834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5"/>
          <p:cNvSpPr txBox="1"/>
          <p:nvPr/>
        </p:nvSpPr>
        <p:spPr>
          <a:xfrm>
            <a:off x="396256" y="6365739"/>
            <a:ext cx="1142984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Session </a:t>
            </a:r>
            <a:r>
              <a:rPr lang="en-US" altLang="ko-KR" b="1" dirty="0">
                <a:solidFill>
                  <a:srgbClr val="7F7F7F"/>
                </a:solidFill>
              </a:rPr>
              <a:t>14</a:t>
            </a:r>
            <a:endParaRPr sz="1400" b="1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5"/>
          <p:cNvSpPr txBox="1"/>
          <p:nvPr/>
        </p:nvSpPr>
        <p:spPr>
          <a:xfrm>
            <a:off x="10255829" y="6365739"/>
            <a:ext cx="172034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NE</a:t>
            </a:r>
            <a:r>
              <a:rPr lang="en-US" sz="1400" b="1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T X LIKELION</a:t>
            </a:r>
            <a:endParaRPr sz="1400" b="1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B6AA619-9536-B543-A3A0-17B9D5E079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256" y="1629337"/>
            <a:ext cx="6937357" cy="382075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70E1CFD-B7EB-E044-81FD-DCA481A3793A}"/>
              </a:ext>
            </a:extLst>
          </p:cNvPr>
          <p:cNvSpPr txBox="1"/>
          <p:nvPr/>
        </p:nvSpPr>
        <p:spPr>
          <a:xfrm>
            <a:off x="2830283" y="837049"/>
            <a:ext cx="836471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dirty="0"/>
              <a:t>객체</a:t>
            </a:r>
            <a:r>
              <a:rPr kumimoji="1" lang="en-US" altLang="ko-KR" dirty="0"/>
              <a:t>(object, instance)</a:t>
            </a:r>
            <a:r>
              <a:rPr kumimoji="1" lang="ko-KR" altLang="en-US" dirty="0"/>
              <a:t>는 서로 연관된 데이터</a:t>
            </a:r>
            <a:r>
              <a:rPr kumimoji="1" lang="en-US" altLang="ko-KR" dirty="0"/>
              <a:t>(</a:t>
            </a:r>
            <a:r>
              <a:rPr kumimoji="1" lang="en-US" altLang="ko-KR" dirty="0" err="1"/>
              <a:t>attiribute</a:t>
            </a:r>
            <a:r>
              <a:rPr kumimoji="1" lang="en-US" altLang="ko-KR" dirty="0"/>
              <a:t>)</a:t>
            </a:r>
            <a:r>
              <a:rPr kumimoji="1" lang="ko-KR" altLang="en-US" dirty="0"/>
              <a:t>들과 그것들을 조작하기 위한 함수</a:t>
            </a:r>
            <a:r>
              <a:rPr kumimoji="1" lang="en-US" altLang="ko-KR" dirty="0"/>
              <a:t>(method)</a:t>
            </a:r>
            <a:r>
              <a:rPr kumimoji="1" lang="ko-KR" altLang="en-US" dirty="0"/>
              <a:t>들을 하나의 집합에 모아놓은 것을 말합니다</a:t>
            </a:r>
            <a:r>
              <a:rPr kumimoji="1" lang="en-US" altLang="ko-KR" dirty="0"/>
              <a:t>. 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객체 지향 프로그래밍에서 객체를 만들기 위해서는 클래스</a:t>
            </a:r>
            <a:r>
              <a:rPr kumimoji="1" lang="en-US" altLang="ko-KR" dirty="0"/>
              <a:t>(class)</a:t>
            </a:r>
            <a:r>
              <a:rPr kumimoji="1" lang="ko-KR" altLang="en-US" dirty="0"/>
              <a:t>가 필요합니다</a:t>
            </a:r>
            <a:r>
              <a:rPr kumimoji="1" lang="en-US" altLang="ko-KR" dirty="0"/>
              <a:t>.</a:t>
            </a:r>
          </a:p>
        </p:txBody>
      </p:sp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74E0E0DF-0C68-D646-BBCB-DD4D933BD1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3307" y="2287091"/>
            <a:ext cx="4678749" cy="2065687"/>
          </a:xfrm>
          <a:prstGeom prst="rect">
            <a:avLst/>
          </a:prstGeom>
        </p:spPr>
      </p:pic>
      <p:sp>
        <p:nvSpPr>
          <p:cNvPr id="11" name="Google Shape;138;p5">
            <a:extLst>
              <a:ext uri="{FF2B5EF4-FFF2-40B4-BE49-F238E27FC236}">
                <a16:creationId xmlns:a16="http://schemas.microsoft.com/office/drawing/2014/main" id="{8FDE4B01-9D72-A543-7ED8-1853CB3BEA6F}"/>
              </a:ext>
            </a:extLst>
          </p:cNvPr>
          <p:cNvSpPr/>
          <p:nvPr/>
        </p:nvSpPr>
        <p:spPr>
          <a:xfrm>
            <a:off x="396256" y="385210"/>
            <a:ext cx="88525" cy="646331"/>
          </a:xfrm>
          <a:prstGeom prst="rect">
            <a:avLst/>
          </a:prstGeom>
          <a:solidFill>
            <a:srgbClr val="FFC000"/>
          </a:solidFill>
          <a:ln w="12700" cap="flat" cmpd="sng">
            <a:solidFill>
              <a:srgbClr val="FFC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" name="Google Shape;140;p5">
            <a:extLst>
              <a:ext uri="{FF2B5EF4-FFF2-40B4-BE49-F238E27FC236}">
                <a16:creationId xmlns:a16="http://schemas.microsoft.com/office/drawing/2014/main" id="{4F2E96FA-4507-1357-72C0-43BB0F39B648}"/>
              </a:ext>
            </a:extLst>
          </p:cNvPr>
          <p:cNvSpPr txBox="1"/>
          <p:nvPr/>
        </p:nvSpPr>
        <p:spPr>
          <a:xfrm>
            <a:off x="584056" y="305085"/>
            <a:ext cx="2146952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FFC000"/>
                </a:solidFill>
              </a:rPr>
              <a:t>Django </a:t>
            </a:r>
            <a:r>
              <a:rPr lang="ko-KR" altLang="en-US" sz="2400" b="1" dirty="0">
                <a:solidFill>
                  <a:srgbClr val="FFC000"/>
                </a:solidFill>
              </a:rPr>
              <a:t>심화</a:t>
            </a:r>
            <a:endParaRPr dirty="0">
              <a:solidFill>
                <a:srgbClr val="FFC000"/>
              </a:solidFill>
            </a:endParaRPr>
          </a:p>
        </p:txBody>
      </p:sp>
      <p:sp>
        <p:nvSpPr>
          <p:cNvPr id="13" name="Google Shape;141;p5">
            <a:extLst>
              <a:ext uri="{FF2B5EF4-FFF2-40B4-BE49-F238E27FC236}">
                <a16:creationId xmlns:a16="http://schemas.microsoft.com/office/drawing/2014/main" id="{11FE862F-90CD-B8F9-ADF6-80D2715EE949}"/>
              </a:ext>
            </a:extLst>
          </p:cNvPr>
          <p:cNvSpPr txBox="1"/>
          <p:nvPr/>
        </p:nvSpPr>
        <p:spPr>
          <a:xfrm>
            <a:off x="584056" y="766750"/>
            <a:ext cx="1643899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solidFill>
                  <a:srgbClr val="7F7F7F"/>
                </a:solidFill>
              </a:rPr>
              <a:t>파이썬 객체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5956897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5"/>
          <p:cNvSpPr txBox="1"/>
          <p:nvPr/>
        </p:nvSpPr>
        <p:spPr>
          <a:xfrm>
            <a:off x="396256" y="6365739"/>
            <a:ext cx="1142984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Session </a:t>
            </a:r>
            <a:r>
              <a:rPr lang="en-US" altLang="ko-KR" b="1" dirty="0">
                <a:solidFill>
                  <a:srgbClr val="7F7F7F"/>
                </a:solidFill>
              </a:rPr>
              <a:t>14</a:t>
            </a:r>
            <a:endParaRPr sz="1400" b="1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5"/>
          <p:cNvSpPr txBox="1"/>
          <p:nvPr/>
        </p:nvSpPr>
        <p:spPr>
          <a:xfrm>
            <a:off x="10255829" y="6365739"/>
            <a:ext cx="172034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NE</a:t>
            </a:r>
            <a:r>
              <a:rPr lang="en-US" sz="1400" b="1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T X LIKELION</a:t>
            </a:r>
            <a:endParaRPr sz="1400" b="1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0E1CFD-B7EB-E044-81FD-DCA481A3793A}"/>
              </a:ext>
            </a:extLst>
          </p:cNvPr>
          <p:cNvSpPr txBox="1"/>
          <p:nvPr/>
        </p:nvSpPr>
        <p:spPr>
          <a:xfrm>
            <a:off x="1279821" y="1360270"/>
            <a:ext cx="882272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b="1" dirty="0"/>
              <a:t>추상화</a:t>
            </a:r>
            <a:endParaRPr lang="en-US" altLang="ko-KR" sz="1800" b="1" dirty="0"/>
          </a:p>
          <a:p>
            <a:pPr lvl="2"/>
            <a:r>
              <a:rPr lang="ko-KR" altLang="en-US" dirty="0"/>
              <a:t>객체들의 공통적인 특징</a:t>
            </a:r>
            <a:r>
              <a:rPr lang="en-US" altLang="ko-KR" dirty="0"/>
              <a:t>(</a:t>
            </a:r>
            <a:r>
              <a:rPr lang="ko-KR" altLang="en-US" dirty="0"/>
              <a:t>기능</a:t>
            </a:r>
            <a:r>
              <a:rPr lang="en-US" altLang="ko-KR" dirty="0"/>
              <a:t>, </a:t>
            </a:r>
            <a:r>
              <a:rPr lang="ko-KR" altLang="en-US" dirty="0"/>
              <a:t>속성</a:t>
            </a:r>
            <a:r>
              <a:rPr lang="en-US" altLang="ko-KR" dirty="0"/>
              <a:t>)</a:t>
            </a:r>
            <a:r>
              <a:rPr lang="ko-KR" altLang="en-US" dirty="0"/>
              <a:t>을 도출하는 것</a:t>
            </a:r>
            <a:endParaRPr lang="en-US" altLang="ko-KR" dirty="0"/>
          </a:p>
          <a:p>
            <a:pPr lvl="2"/>
            <a:endParaRPr lang="en-US" altLang="ko-KR" dirty="0"/>
          </a:p>
          <a:p>
            <a:r>
              <a:rPr lang="ko-KR" altLang="en-US" sz="1800" b="1" dirty="0"/>
              <a:t>캡슐화</a:t>
            </a:r>
            <a:endParaRPr lang="en-US" altLang="ko-KR" sz="1800" b="1" dirty="0"/>
          </a:p>
          <a:p>
            <a:pPr lvl="2"/>
            <a:r>
              <a:rPr lang="ko-KR" altLang="en-US" dirty="0"/>
              <a:t>객체가 독립적으로 역할을 수행할 수 있도록 데이터와 기능을 묶어서 관리 가능해서</a:t>
            </a:r>
            <a:r>
              <a:rPr lang="en-US" altLang="ko-KR" dirty="0"/>
              <a:t> </a:t>
            </a:r>
            <a:r>
              <a:rPr lang="ko-KR" altLang="en-US" dirty="0"/>
              <a:t>오류가 잘 발생하지 않는다</a:t>
            </a:r>
            <a:r>
              <a:rPr lang="en-US" altLang="ko-KR" dirty="0"/>
              <a:t>. </a:t>
            </a:r>
          </a:p>
          <a:p>
            <a:pPr lvl="2"/>
            <a:r>
              <a:rPr lang="ko-KR" altLang="en-US" dirty="0"/>
              <a:t>실제 구현한 부분을 외부에 숨길 수 있으며</a:t>
            </a:r>
            <a:r>
              <a:rPr lang="en-US" altLang="ko-KR" dirty="0"/>
              <a:t>, </a:t>
            </a:r>
            <a:r>
              <a:rPr lang="ko-KR" altLang="en-US" dirty="0" err="1"/>
              <a:t>메소드를</a:t>
            </a:r>
            <a:r>
              <a:rPr lang="ko-KR" altLang="en-US" dirty="0"/>
              <a:t> 통해 상호작용한다</a:t>
            </a:r>
            <a:r>
              <a:rPr lang="en-US" altLang="ko-KR" dirty="0"/>
              <a:t>. (</a:t>
            </a:r>
            <a:r>
              <a:rPr lang="ko-KR" altLang="en-US" dirty="0"/>
              <a:t>라이브러리화</a:t>
            </a:r>
            <a:r>
              <a:rPr lang="en-US" altLang="ko-KR" dirty="0"/>
              <a:t>) </a:t>
            </a:r>
          </a:p>
          <a:p>
            <a:pPr lvl="2"/>
            <a:endParaRPr lang="en-US" altLang="ko-KR" dirty="0"/>
          </a:p>
          <a:p>
            <a:r>
              <a:rPr lang="ko-KR" altLang="en-US" sz="1800" b="1" dirty="0" err="1"/>
              <a:t>상속성</a:t>
            </a:r>
            <a:endParaRPr lang="en-US" altLang="ko-KR" sz="1800" b="1" dirty="0"/>
          </a:p>
          <a:p>
            <a:pPr lvl="2"/>
            <a:r>
              <a:rPr lang="ko-KR" altLang="en-US" dirty="0"/>
              <a:t>부모 클래스가 가진 데이터와 기능을 물려받아 새로운 클래스로 생성 가능하다</a:t>
            </a:r>
            <a:r>
              <a:rPr lang="en-US" altLang="ko-KR" dirty="0"/>
              <a:t>. (</a:t>
            </a:r>
            <a:r>
              <a:rPr lang="ko-KR" altLang="en-US" dirty="0"/>
              <a:t>기존 코드 재활용 가능</a:t>
            </a:r>
            <a:r>
              <a:rPr lang="en-US" altLang="ko-KR" dirty="0"/>
              <a:t>)</a:t>
            </a:r>
          </a:p>
          <a:p>
            <a:pPr lvl="2"/>
            <a:endParaRPr lang="en-US" altLang="ko-KR" dirty="0"/>
          </a:p>
          <a:p>
            <a:r>
              <a:rPr lang="ko-KR" altLang="en-US" sz="1800" b="1" dirty="0" err="1"/>
              <a:t>다형성</a:t>
            </a:r>
            <a:r>
              <a:rPr lang="ko-KR" altLang="en-US" sz="1800" b="1" dirty="0"/>
              <a:t> </a:t>
            </a:r>
            <a:endParaRPr lang="en-US" altLang="ko-KR" sz="1800" b="1" dirty="0"/>
          </a:p>
          <a:p>
            <a:pPr lvl="1"/>
            <a:r>
              <a:rPr lang="ko-KR" altLang="en-US" dirty="0"/>
              <a:t>다른 방식으로 동작하는 함수를 동일한 이름으로 호출 가능하다</a:t>
            </a:r>
            <a:r>
              <a:rPr lang="en-US" altLang="ko-KR" dirty="0"/>
              <a:t>. (</a:t>
            </a:r>
            <a:r>
              <a:rPr lang="ko-KR" altLang="en-US" dirty="0"/>
              <a:t>명령의 해석을 연결된 객체에 의존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 err="1"/>
              <a:t>오버라이딩</a:t>
            </a:r>
            <a:r>
              <a:rPr lang="en-US" altLang="ko-KR" dirty="0"/>
              <a:t> : </a:t>
            </a:r>
            <a:r>
              <a:rPr lang="ko-KR" altLang="en-US" dirty="0"/>
              <a:t>부모 클래스의 </a:t>
            </a:r>
            <a:r>
              <a:rPr lang="ko-KR" altLang="en-US" dirty="0" err="1"/>
              <a:t>메소드와</a:t>
            </a:r>
            <a:r>
              <a:rPr lang="ko-KR" altLang="en-US" dirty="0"/>
              <a:t> 같은 이름</a:t>
            </a:r>
            <a:r>
              <a:rPr lang="en-US" altLang="ko-KR" dirty="0"/>
              <a:t>, </a:t>
            </a:r>
            <a:r>
              <a:rPr lang="ko-KR" altLang="en-US" dirty="0"/>
              <a:t>같은 매개 변수를 사용하지만 내부 소스를 재정의한다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(</a:t>
            </a:r>
            <a:r>
              <a:rPr lang="ko-KR" altLang="en-US" dirty="0"/>
              <a:t>오버로딩 </a:t>
            </a:r>
            <a:r>
              <a:rPr lang="en-US" altLang="ko-KR" dirty="0"/>
              <a:t>: </a:t>
            </a:r>
            <a:r>
              <a:rPr lang="ko-KR" altLang="en-US" dirty="0"/>
              <a:t>같은 이름의 함수를 여러 개 정의한 후</a:t>
            </a:r>
            <a:r>
              <a:rPr lang="en-US" altLang="ko-KR" dirty="0"/>
              <a:t>, </a:t>
            </a:r>
            <a:r>
              <a:rPr lang="ko-KR" altLang="en-US" dirty="0"/>
              <a:t>매개변수를 달리 하여 경우에 따라 호출한다</a:t>
            </a:r>
            <a:r>
              <a:rPr lang="en-US" altLang="ko-KR" dirty="0"/>
              <a:t>.)</a:t>
            </a:r>
          </a:p>
          <a:p>
            <a:pPr lvl="1"/>
            <a:endParaRPr lang="en-US" altLang="ko-K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26C7A0-6254-C14D-99D7-54F00F0E46E5}"/>
              </a:ext>
            </a:extLst>
          </p:cNvPr>
          <p:cNvSpPr txBox="1"/>
          <p:nvPr/>
        </p:nvSpPr>
        <p:spPr>
          <a:xfrm>
            <a:off x="2352140" y="5581387"/>
            <a:ext cx="748771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500" b="1" dirty="0"/>
              <a:t>소프트웨어 생산성 </a:t>
            </a:r>
            <a:r>
              <a:rPr kumimoji="1" lang="en-US" altLang="ko-KR" sz="2500" b="1" dirty="0"/>
              <a:t>&amp; </a:t>
            </a:r>
            <a:r>
              <a:rPr kumimoji="1" lang="ko-KR" altLang="en-US" sz="2500" b="1" dirty="0" err="1"/>
              <a:t>보안성</a:t>
            </a:r>
            <a:r>
              <a:rPr kumimoji="1" lang="ko-KR" altLang="en-US" sz="2500" b="1" dirty="0"/>
              <a:t> 향상 </a:t>
            </a:r>
            <a:r>
              <a:rPr kumimoji="1" lang="en-US" altLang="ko-KR" sz="2500" b="1" dirty="0"/>
              <a:t>+ </a:t>
            </a:r>
            <a:r>
              <a:rPr kumimoji="1" lang="ko-KR" altLang="en-US" sz="2500" b="1" dirty="0"/>
              <a:t> 쉬운 모델링</a:t>
            </a:r>
            <a:endParaRPr kumimoji="1" lang="en-US" altLang="ko-KR" sz="2500" b="1" dirty="0"/>
          </a:p>
        </p:txBody>
      </p:sp>
      <p:sp>
        <p:nvSpPr>
          <p:cNvPr id="4" name="오른쪽 화살표[R] 3">
            <a:extLst>
              <a:ext uri="{FF2B5EF4-FFF2-40B4-BE49-F238E27FC236}">
                <a16:creationId xmlns:a16="http://schemas.microsoft.com/office/drawing/2014/main" id="{B2B1302B-D385-B140-B831-9DCABCB343EA}"/>
              </a:ext>
            </a:extLst>
          </p:cNvPr>
          <p:cNvSpPr/>
          <p:nvPr/>
        </p:nvSpPr>
        <p:spPr>
          <a:xfrm rot="5400000">
            <a:off x="5488662" y="4962544"/>
            <a:ext cx="405042" cy="64784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1" name="Google Shape;138;p5">
            <a:extLst>
              <a:ext uri="{FF2B5EF4-FFF2-40B4-BE49-F238E27FC236}">
                <a16:creationId xmlns:a16="http://schemas.microsoft.com/office/drawing/2014/main" id="{96B31846-5C4B-6BC0-1103-532EB22E9570}"/>
              </a:ext>
            </a:extLst>
          </p:cNvPr>
          <p:cNvSpPr/>
          <p:nvPr/>
        </p:nvSpPr>
        <p:spPr>
          <a:xfrm>
            <a:off x="396256" y="385210"/>
            <a:ext cx="88525" cy="646331"/>
          </a:xfrm>
          <a:prstGeom prst="rect">
            <a:avLst/>
          </a:prstGeom>
          <a:solidFill>
            <a:srgbClr val="FFC000"/>
          </a:solidFill>
          <a:ln w="12700" cap="flat" cmpd="sng">
            <a:solidFill>
              <a:srgbClr val="FFC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" name="Google Shape;140;p5">
            <a:extLst>
              <a:ext uri="{FF2B5EF4-FFF2-40B4-BE49-F238E27FC236}">
                <a16:creationId xmlns:a16="http://schemas.microsoft.com/office/drawing/2014/main" id="{A94494EE-35EB-5FA8-01A9-F240EA6BFA63}"/>
              </a:ext>
            </a:extLst>
          </p:cNvPr>
          <p:cNvSpPr txBox="1"/>
          <p:nvPr/>
        </p:nvSpPr>
        <p:spPr>
          <a:xfrm>
            <a:off x="584056" y="305085"/>
            <a:ext cx="2146952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FFC000"/>
                </a:solidFill>
              </a:rPr>
              <a:t>Django </a:t>
            </a:r>
            <a:r>
              <a:rPr lang="ko-KR" altLang="en-US" sz="2400" b="1" dirty="0">
                <a:solidFill>
                  <a:srgbClr val="FFC000"/>
                </a:solidFill>
              </a:rPr>
              <a:t>심화</a:t>
            </a:r>
            <a:endParaRPr dirty="0">
              <a:solidFill>
                <a:srgbClr val="FFC000"/>
              </a:solidFill>
            </a:endParaRPr>
          </a:p>
        </p:txBody>
      </p:sp>
      <p:sp>
        <p:nvSpPr>
          <p:cNvPr id="13" name="Google Shape;141;p5">
            <a:extLst>
              <a:ext uri="{FF2B5EF4-FFF2-40B4-BE49-F238E27FC236}">
                <a16:creationId xmlns:a16="http://schemas.microsoft.com/office/drawing/2014/main" id="{CD4EDC20-EC90-D307-E57F-7ABD4E8B6F93}"/>
              </a:ext>
            </a:extLst>
          </p:cNvPr>
          <p:cNvSpPr txBox="1"/>
          <p:nvPr/>
        </p:nvSpPr>
        <p:spPr>
          <a:xfrm>
            <a:off x="584056" y="766750"/>
            <a:ext cx="2616344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solidFill>
                  <a:srgbClr val="7F7F7F"/>
                </a:solidFill>
              </a:rPr>
              <a:t>객체 지향 프로그래밍의 특징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191138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5"/>
          <p:cNvSpPr txBox="1"/>
          <p:nvPr/>
        </p:nvSpPr>
        <p:spPr>
          <a:xfrm>
            <a:off x="396256" y="6365739"/>
            <a:ext cx="1142984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Session </a:t>
            </a:r>
            <a:r>
              <a:rPr lang="en-US" altLang="ko-KR" b="1" dirty="0">
                <a:solidFill>
                  <a:srgbClr val="7F7F7F"/>
                </a:solidFill>
              </a:rPr>
              <a:t>14</a:t>
            </a:r>
            <a:endParaRPr sz="1400" b="1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5"/>
          <p:cNvSpPr txBox="1"/>
          <p:nvPr/>
        </p:nvSpPr>
        <p:spPr>
          <a:xfrm>
            <a:off x="10255829" y="6365739"/>
            <a:ext cx="172034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NE</a:t>
            </a:r>
            <a:r>
              <a:rPr lang="en-US" sz="1400" b="1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T X LIKELION</a:t>
            </a:r>
            <a:endParaRPr sz="1400" b="1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0E1CFD-B7EB-E044-81FD-DCA481A3793A}"/>
              </a:ext>
            </a:extLst>
          </p:cNvPr>
          <p:cNvSpPr txBox="1"/>
          <p:nvPr/>
        </p:nvSpPr>
        <p:spPr>
          <a:xfrm>
            <a:off x="2611107" y="908024"/>
            <a:ext cx="850489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보통 상속은 기존 클래스를 변경하지 않고 기능을 추가하거나 </a:t>
            </a:r>
            <a:br>
              <a:rPr lang="en-US" altLang="ko-KR" sz="2000" dirty="0"/>
            </a:br>
            <a:r>
              <a:rPr lang="ko-KR" altLang="en-US" sz="2000" dirty="0"/>
              <a:t>기존 기능을 변경하려고 할 때 사용합니다</a:t>
            </a:r>
            <a:r>
              <a:rPr lang="en-US" altLang="ko-KR" sz="2000" dirty="0"/>
              <a:t>! </a:t>
            </a:r>
            <a:br>
              <a:rPr lang="en-US" altLang="ko-KR" sz="2000" dirty="0"/>
            </a:br>
            <a:r>
              <a:rPr lang="en-US" altLang="ko-KR" sz="2000" dirty="0"/>
              <a:t>(Django</a:t>
            </a:r>
            <a:r>
              <a:rPr lang="ko-KR" altLang="en-US" sz="2000" dirty="0"/>
              <a:t>에서 기본적으로 제공되는 것들은 수정 불가</a:t>
            </a:r>
            <a:r>
              <a:rPr lang="en-US" altLang="ko-KR" sz="2000" dirty="0"/>
              <a:t>. auth, Form </a:t>
            </a:r>
            <a:r>
              <a:rPr lang="ko-KR" altLang="en-US" sz="2000" dirty="0"/>
              <a:t>등</a:t>
            </a:r>
            <a:r>
              <a:rPr lang="en-US" altLang="ko-KR" sz="2000" dirty="0"/>
              <a:t>)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EB455B5-BAE3-924F-92E7-ABAA6F2FF2BD}"/>
              </a:ext>
            </a:extLst>
          </p:cNvPr>
          <p:cNvSpPr/>
          <p:nvPr/>
        </p:nvSpPr>
        <p:spPr>
          <a:xfrm>
            <a:off x="396256" y="2417956"/>
            <a:ext cx="4615359" cy="170912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class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dirty="0">
                <a:solidFill>
                  <a:srgbClr val="8BE9FD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Country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: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</a:t>
            </a:r>
            <a:r>
              <a:rPr lang="en-US" altLang="ko-KR" dirty="0">
                <a:solidFill>
                  <a:srgbClr val="6272A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"""Super Class"""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name 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=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'</a:t>
            </a:r>
            <a:r>
              <a:rPr lang="ko-KR" altLang="ko-KR" dirty="0" err="1">
                <a:solidFill>
                  <a:srgbClr val="F1FA8C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국가명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'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population 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=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'</a:t>
            </a:r>
            <a:r>
              <a:rPr lang="ko-KR" altLang="ko-KR" dirty="0">
                <a:solidFill>
                  <a:srgbClr val="F1FA8C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인구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'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capital 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=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'</a:t>
            </a:r>
            <a:r>
              <a:rPr lang="ko-KR" altLang="ko-KR" dirty="0">
                <a:solidFill>
                  <a:srgbClr val="F1FA8C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수도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'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def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dirty="0">
                <a:solidFill>
                  <a:srgbClr val="50FA7B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show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(</a:t>
            </a:r>
            <a:r>
              <a:rPr lang="en-US" altLang="ko-KR" i="1" dirty="0">
                <a:solidFill>
                  <a:srgbClr val="BD93F9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self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):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    </a:t>
            </a:r>
            <a:r>
              <a:rPr lang="en-US" altLang="ko-KR" dirty="0">
                <a:solidFill>
                  <a:srgbClr val="50FA7B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print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(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'</a:t>
            </a:r>
            <a:r>
              <a:rPr lang="ko-KR" altLang="ko-KR" dirty="0">
                <a:solidFill>
                  <a:srgbClr val="F1FA8C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국가 클래스의 </a:t>
            </a:r>
            <a:r>
              <a:rPr lang="ko-KR" altLang="ko-KR" dirty="0" err="1">
                <a:solidFill>
                  <a:srgbClr val="F1FA8C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메소드입니다</a:t>
            </a:r>
            <a:r>
              <a:rPr lang="en-US" altLang="ko-KR" dirty="0">
                <a:solidFill>
                  <a:srgbClr val="F1FA8C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.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'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)</a:t>
            </a:r>
            <a:endParaRPr lang="ko-KR" altLang="ko-KR" sz="16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EA4EB78-B337-544F-A905-39B24E7B21D9}"/>
              </a:ext>
            </a:extLst>
          </p:cNvPr>
          <p:cNvSpPr/>
          <p:nvPr/>
        </p:nvSpPr>
        <p:spPr>
          <a:xfrm>
            <a:off x="5228492" y="2417956"/>
            <a:ext cx="6096000" cy="2965877"/>
          </a:xfrm>
          <a:prstGeom prst="rect">
            <a:avLst/>
          </a:prstGeom>
          <a:solidFill>
            <a:schemeClr val="tx1"/>
          </a:solidFill>
        </p:spPr>
        <p:txBody>
          <a:bodyPr>
            <a:spAutoFit/>
          </a:bodyPr>
          <a:lstStyle/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class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dirty="0">
                <a:solidFill>
                  <a:srgbClr val="8BE9FD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Korea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(</a:t>
            </a:r>
            <a:r>
              <a:rPr lang="en-US" altLang="ko-KR" i="1" dirty="0">
                <a:solidFill>
                  <a:srgbClr val="8BE9FD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Country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):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</a:t>
            </a:r>
            <a:r>
              <a:rPr lang="en-US" altLang="ko-KR" dirty="0">
                <a:solidFill>
                  <a:srgbClr val="6272A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"""Sub Class"""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def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dirty="0">
                <a:solidFill>
                  <a:srgbClr val="BD93F9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__</a:t>
            </a:r>
            <a:r>
              <a:rPr lang="en-US" altLang="ko-KR" dirty="0" err="1">
                <a:solidFill>
                  <a:srgbClr val="BD93F9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init</a:t>
            </a:r>
            <a:r>
              <a:rPr lang="en-US" altLang="ko-KR" dirty="0">
                <a:solidFill>
                  <a:srgbClr val="BD93F9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__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(</a:t>
            </a:r>
            <a:r>
              <a:rPr lang="en-US" altLang="ko-KR" i="1" dirty="0">
                <a:solidFill>
                  <a:srgbClr val="BD93F9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self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, </a:t>
            </a:r>
            <a:r>
              <a:rPr lang="en-US" altLang="ko-KR" i="1" dirty="0" err="1">
                <a:solidFill>
                  <a:srgbClr val="FFB86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name</a:t>
            </a:r>
            <a:r>
              <a:rPr lang="en-US" altLang="ko-KR" dirty="0" err="1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,</a:t>
            </a:r>
            <a:r>
              <a:rPr lang="en-US" altLang="ko-KR" i="1" dirty="0" err="1">
                <a:solidFill>
                  <a:srgbClr val="FFB86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population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, </a:t>
            </a:r>
            <a:r>
              <a:rPr lang="en-US" altLang="ko-KR" i="1" dirty="0">
                <a:solidFill>
                  <a:srgbClr val="FFB86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capital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):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    </a:t>
            </a:r>
            <a:r>
              <a:rPr lang="en-US" altLang="ko-KR" i="1" dirty="0" err="1">
                <a:solidFill>
                  <a:srgbClr val="BD93F9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self</a:t>
            </a:r>
            <a:r>
              <a:rPr lang="en-US" altLang="ko-KR" dirty="0" err="1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.name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=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i="1" dirty="0">
                <a:solidFill>
                  <a:srgbClr val="FFB86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name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    </a:t>
            </a:r>
            <a:r>
              <a:rPr lang="en-US" altLang="ko-KR" i="1" dirty="0" err="1">
                <a:solidFill>
                  <a:srgbClr val="BD93F9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self</a:t>
            </a:r>
            <a:r>
              <a:rPr lang="en-US" altLang="ko-KR" dirty="0" err="1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.population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=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i="1" dirty="0">
                <a:solidFill>
                  <a:srgbClr val="FFB86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population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    </a:t>
            </a:r>
            <a:r>
              <a:rPr lang="en-US" altLang="ko-KR" i="1" dirty="0" err="1">
                <a:solidFill>
                  <a:srgbClr val="BD93F9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self</a:t>
            </a:r>
            <a:r>
              <a:rPr lang="en-US" altLang="ko-KR" dirty="0" err="1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.capital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=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i="1" dirty="0">
                <a:solidFill>
                  <a:srgbClr val="FFB86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capital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def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dirty="0" err="1">
                <a:solidFill>
                  <a:srgbClr val="50FA7B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show_name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(</a:t>
            </a:r>
            <a:r>
              <a:rPr lang="en-US" altLang="ko-KR" i="1" dirty="0">
                <a:solidFill>
                  <a:srgbClr val="BD93F9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self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):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    </a:t>
            </a:r>
            <a:r>
              <a:rPr lang="en-US" altLang="ko-KR" dirty="0">
                <a:solidFill>
                  <a:srgbClr val="50FA7B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print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(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        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"""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        </a:t>
            </a:r>
            <a:r>
              <a:rPr lang="ko-KR" altLang="ko-KR" dirty="0">
                <a:solidFill>
                  <a:srgbClr val="F1FA8C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국가의 이름은 </a:t>
            </a:r>
            <a:r>
              <a:rPr lang="en-US" altLang="ko-KR" dirty="0">
                <a:solidFill>
                  <a:srgbClr val="BD93F9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{}</a:t>
            </a:r>
            <a:r>
              <a:rPr lang="en-US" altLang="ko-KR" dirty="0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ko-KR" altLang="ko-KR" dirty="0">
                <a:solidFill>
                  <a:srgbClr val="F1FA8C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입니다</a:t>
            </a:r>
            <a:r>
              <a:rPr lang="en-US" altLang="ko-KR" dirty="0">
                <a:solidFill>
                  <a:srgbClr val="F1FA8C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.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        </a:t>
            </a:r>
            <a:r>
              <a:rPr lang="ko-KR" altLang="ko-KR" dirty="0">
                <a:solidFill>
                  <a:srgbClr val="F1FA8C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국가의 인구는 </a:t>
            </a:r>
            <a:r>
              <a:rPr lang="en-US" altLang="ko-KR" dirty="0">
                <a:solidFill>
                  <a:srgbClr val="BD93F9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{}</a:t>
            </a:r>
            <a:r>
              <a:rPr lang="en-US" altLang="ko-KR" dirty="0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ko-KR" altLang="ko-KR" dirty="0">
                <a:solidFill>
                  <a:srgbClr val="F1FA8C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입니다</a:t>
            </a:r>
            <a:r>
              <a:rPr lang="en-US" altLang="ko-KR" dirty="0">
                <a:solidFill>
                  <a:srgbClr val="F1FA8C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.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        </a:t>
            </a:r>
            <a:r>
              <a:rPr lang="ko-KR" altLang="ko-KR" dirty="0">
                <a:solidFill>
                  <a:srgbClr val="F1FA8C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국가의 수도는 </a:t>
            </a:r>
            <a:r>
              <a:rPr lang="en-US" altLang="ko-KR" dirty="0">
                <a:solidFill>
                  <a:srgbClr val="BD93F9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{}</a:t>
            </a:r>
            <a:r>
              <a:rPr lang="en-US" altLang="ko-KR" dirty="0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ko-KR" altLang="ko-KR" dirty="0">
                <a:solidFill>
                  <a:srgbClr val="F1FA8C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입니다</a:t>
            </a:r>
            <a:r>
              <a:rPr lang="en-US" altLang="ko-KR" dirty="0">
                <a:solidFill>
                  <a:srgbClr val="F1FA8C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.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        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"""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.</a:t>
            </a:r>
            <a:r>
              <a:rPr lang="en-US" altLang="ko-KR" dirty="0">
                <a:solidFill>
                  <a:srgbClr val="50FA7B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format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(</a:t>
            </a:r>
            <a:r>
              <a:rPr lang="en-US" altLang="ko-KR" i="1" dirty="0" err="1">
                <a:solidFill>
                  <a:srgbClr val="BD93F9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self</a:t>
            </a:r>
            <a:r>
              <a:rPr lang="en-US" altLang="ko-KR" dirty="0" err="1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.name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, </a:t>
            </a:r>
            <a:r>
              <a:rPr lang="en-US" altLang="ko-KR" i="1" dirty="0" err="1">
                <a:solidFill>
                  <a:srgbClr val="BD93F9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self</a:t>
            </a:r>
            <a:r>
              <a:rPr lang="en-US" altLang="ko-KR" dirty="0" err="1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.population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, </a:t>
            </a:r>
            <a:r>
              <a:rPr lang="en-US" altLang="ko-KR" i="1" dirty="0" err="1">
                <a:solidFill>
                  <a:srgbClr val="BD93F9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self</a:t>
            </a:r>
            <a:r>
              <a:rPr lang="en-US" altLang="ko-KR" dirty="0" err="1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.capital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)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    )</a:t>
            </a:r>
            <a:endParaRPr lang="ko-KR" altLang="ko-KR" sz="16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10" name="Google Shape;138;p5">
            <a:extLst>
              <a:ext uri="{FF2B5EF4-FFF2-40B4-BE49-F238E27FC236}">
                <a16:creationId xmlns:a16="http://schemas.microsoft.com/office/drawing/2014/main" id="{FBB61B3C-3F7A-0244-EB22-4D128A8CEE44}"/>
              </a:ext>
            </a:extLst>
          </p:cNvPr>
          <p:cNvSpPr/>
          <p:nvPr/>
        </p:nvSpPr>
        <p:spPr>
          <a:xfrm>
            <a:off x="396256" y="385210"/>
            <a:ext cx="88525" cy="646331"/>
          </a:xfrm>
          <a:prstGeom prst="rect">
            <a:avLst/>
          </a:prstGeom>
          <a:solidFill>
            <a:srgbClr val="FFC000"/>
          </a:solidFill>
          <a:ln w="12700" cap="flat" cmpd="sng">
            <a:solidFill>
              <a:srgbClr val="FFC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" name="Google Shape;140;p5">
            <a:extLst>
              <a:ext uri="{FF2B5EF4-FFF2-40B4-BE49-F238E27FC236}">
                <a16:creationId xmlns:a16="http://schemas.microsoft.com/office/drawing/2014/main" id="{3CBCAF8B-0A78-9E3A-AE29-B42DBB87512E}"/>
              </a:ext>
            </a:extLst>
          </p:cNvPr>
          <p:cNvSpPr txBox="1"/>
          <p:nvPr/>
        </p:nvSpPr>
        <p:spPr>
          <a:xfrm>
            <a:off x="584056" y="305085"/>
            <a:ext cx="2146952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FFC000"/>
                </a:solidFill>
              </a:rPr>
              <a:t>Django </a:t>
            </a:r>
            <a:r>
              <a:rPr lang="ko-KR" altLang="en-US" sz="2400" b="1" dirty="0">
                <a:solidFill>
                  <a:srgbClr val="FFC000"/>
                </a:solidFill>
              </a:rPr>
              <a:t>심화</a:t>
            </a:r>
            <a:endParaRPr dirty="0">
              <a:solidFill>
                <a:srgbClr val="FFC000"/>
              </a:solidFill>
            </a:endParaRPr>
          </a:p>
        </p:txBody>
      </p:sp>
      <p:sp>
        <p:nvSpPr>
          <p:cNvPr id="12" name="Google Shape;141;p5">
            <a:extLst>
              <a:ext uri="{FF2B5EF4-FFF2-40B4-BE49-F238E27FC236}">
                <a16:creationId xmlns:a16="http://schemas.microsoft.com/office/drawing/2014/main" id="{56A375BA-E7BA-E8D9-F0C4-3ABDC8819604}"/>
              </a:ext>
            </a:extLst>
          </p:cNvPr>
          <p:cNvSpPr txBox="1"/>
          <p:nvPr/>
        </p:nvSpPr>
        <p:spPr>
          <a:xfrm>
            <a:off x="584056" y="766750"/>
            <a:ext cx="1643899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solidFill>
                  <a:srgbClr val="7F7F7F"/>
                </a:solidFill>
              </a:rPr>
              <a:t>객체 상속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43330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5"/>
          <p:cNvSpPr txBox="1"/>
          <p:nvPr/>
        </p:nvSpPr>
        <p:spPr>
          <a:xfrm>
            <a:off x="396256" y="6365739"/>
            <a:ext cx="1142984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Session </a:t>
            </a:r>
            <a:r>
              <a:rPr lang="en-US" altLang="ko-KR" b="1" dirty="0">
                <a:solidFill>
                  <a:srgbClr val="7F7F7F"/>
                </a:solidFill>
              </a:rPr>
              <a:t>14</a:t>
            </a:r>
            <a:endParaRPr sz="1400" b="1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5"/>
          <p:cNvSpPr txBox="1"/>
          <p:nvPr/>
        </p:nvSpPr>
        <p:spPr>
          <a:xfrm>
            <a:off x="10255829" y="6365739"/>
            <a:ext cx="172034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NE</a:t>
            </a:r>
            <a:r>
              <a:rPr lang="en-US" sz="1400" b="1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T X LIKELION</a:t>
            </a:r>
            <a:endParaRPr sz="1400" b="1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1F7041A-050C-6246-B56C-FC409E8714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748" y="1289994"/>
            <a:ext cx="3937000" cy="46228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F42EF54-4F48-A349-BB41-60627B0392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7157" y="1289994"/>
            <a:ext cx="3454400" cy="1397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C09C6C3-B436-714E-BA4B-F029CF4D4E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79707" y="3447107"/>
            <a:ext cx="5829300" cy="1422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0D7FEFB-E982-D645-8699-4BA794A2530E}"/>
              </a:ext>
            </a:extLst>
          </p:cNvPr>
          <p:cNvSpPr txBox="1"/>
          <p:nvPr/>
        </p:nvSpPr>
        <p:spPr>
          <a:xfrm>
            <a:off x="5066842" y="1289994"/>
            <a:ext cx="14382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200" dirty="0"/>
              <a:t>Second</a:t>
            </a:r>
            <a:r>
              <a:rPr kumimoji="1" lang="ko-KR" altLang="en-US" sz="1200" dirty="0"/>
              <a:t>가 </a:t>
            </a:r>
            <a:r>
              <a:rPr kumimoji="1" lang="en-US" altLang="ko-KR" sz="1200" dirty="0"/>
              <a:t>0</a:t>
            </a:r>
            <a:r>
              <a:rPr kumimoji="1" lang="ko-KR" altLang="en-US" sz="1200" dirty="0"/>
              <a:t>일 때 에러 발생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15AB208-724E-024B-AF13-D6F1A615A9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81507" y="5568006"/>
            <a:ext cx="2425700" cy="7366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34CC9CE-7CEB-5C4B-A779-F459F464A233}"/>
              </a:ext>
            </a:extLst>
          </p:cNvPr>
          <p:cNvSpPr txBox="1"/>
          <p:nvPr/>
        </p:nvSpPr>
        <p:spPr>
          <a:xfrm>
            <a:off x="8955799" y="2903493"/>
            <a:ext cx="21602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dirty="0" err="1"/>
              <a:t>메소드</a:t>
            </a:r>
            <a:r>
              <a:rPr kumimoji="1" lang="ko-KR" altLang="en-US" sz="1200" dirty="0"/>
              <a:t> </a:t>
            </a:r>
            <a:r>
              <a:rPr kumimoji="1" lang="ko-KR" altLang="en-US" sz="1200" dirty="0" err="1"/>
              <a:t>오버라이딩</a:t>
            </a:r>
            <a:r>
              <a:rPr kumimoji="1" lang="ko-KR" altLang="en-US" sz="1200" dirty="0"/>
              <a:t>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DE2D828-6B0C-134C-AB7C-0002F107DC66}"/>
              </a:ext>
            </a:extLst>
          </p:cNvPr>
          <p:cNvSpPr txBox="1"/>
          <p:nvPr/>
        </p:nvSpPr>
        <p:spPr>
          <a:xfrm>
            <a:off x="8994242" y="5034775"/>
            <a:ext cx="21602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dirty="0"/>
              <a:t>문제 해결</a:t>
            </a:r>
            <a:r>
              <a:rPr kumimoji="1" lang="en-US" altLang="ko-KR" sz="1200" dirty="0"/>
              <a:t>!</a:t>
            </a:r>
            <a:endParaRPr kumimoji="1" lang="ko-KR" altLang="en-US" sz="1200" dirty="0"/>
          </a:p>
        </p:txBody>
      </p:sp>
      <p:sp>
        <p:nvSpPr>
          <p:cNvPr id="13" name="오른쪽 화살표[R] 12">
            <a:extLst>
              <a:ext uri="{FF2B5EF4-FFF2-40B4-BE49-F238E27FC236}">
                <a16:creationId xmlns:a16="http://schemas.microsoft.com/office/drawing/2014/main" id="{1F682385-C5E9-9E4E-BC3B-9F88DBFAD96B}"/>
              </a:ext>
            </a:extLst>
          </p:cNvPr>
          <p:cNvSpPr/>
          <p:nvPr/>
        </p:nvSpPr>
        <p:spPr>
          <a:xfrm>
            <a:off x="5296748" y="1950875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아래쪽 화살표[D] 13">
            <a:extLst>
              <a:ext uri="{FF2B5EF4-FFF2-40B4-BE49-F238E27FC236}">
                <a16:creationId xmlns:a16="http://schemas.microsoft.com/office/drawing/2014/main" id="{7952ACF9-D338-1E43-BC2E-E5FC45CE6A75}"/>
              </a:ext>
            </a:extLst>
          </p:cNvPr>
          <p:cNvSpPr/>
          <p:nvPr/>
        </p:nvSpPr>
        <p:spPr>
          <a:xfrm>
            <a:off x="8033084" y="2877215"/>
            <a:ext cx="465546" cy="44128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아래쪽 화살표[D] 19">
            <a:extLst>
              <a:ext uri="{FF2B5EF4-FFF2-40B4-BE49-F238E27FC236}">
                <a16:creationId xmlns:a16="http://schemas.microsoft.com/office/drawing/2014/main" id="{B3307E19-DDC5-5B40-B88E-781A4C82165F}"/>
              </a:ext>
            </a:extLst>
          </p:cNvPr>
          <p:cNvSpPr/>
          <p:nvPr/>
        </p:nvSpPr>
        <p:spPr>
          <a:xfrm>
            <a:off x="8033084" y="5031993"/>
            <a:ext cx="465546" cy="44128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8" name="Google Shape;138;p5">
            <a:extLst>
              <a:ext uri="{FF2B5EF4-FFF2-40B4-BE49-F238E27FC236}">
                <a16:creationId xmlns:a16="http://schemas.microsoft.com/office/drawing/2014/main" id="{13036D33-7CD6-91A1-2521-9B775609DE39}"/>
              </a:ext>
            </a:extLst>
          </p:cNvPr>
          <p:cNvSpPr/>
          <p:nvPr/>
        </p:nvSpPr>
        <p:spPr>
          <a:xfrm>
            <a:off x="396256" y="385210"/>
            <a:ext cx="88525" cy="646331"/>
          </a:xfrm>
          <a:prstGeom prst="rect">
            <a:avLst/>
          </a:prstGeom>
          <a:solidFill>
            <a:srgbClr val="FFC000"/>
          </a:solidFill>
          <a:ln w="12700" cap="flat" cmpd="sng">
            <a:solidFill>
              <a:srgbClr val="FFC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" name="Google Shape;140;p5">
            <a:extLst>
              <a:ext uri="{FF2B5EF4-FFF2-40B4-BE49-F238E27FC236}">
                <a16:creationId xmlns:a16="http://schemas.microsoft.com/office/drawing/2014/main" id="{57E5B77C-8187-19BE-A347-043DAE9DE587}"/>
              </a:ext>
            </a:extLst>
          </p:cNvPr>
          <p:cNvSpPr txBox="1"/>
          <p:nvPr/>
        </p:nvSpPr>
        <p:spPr>
          <a:xfrm>
            <a:off x="584056" y="305085"/>
            <a:ext cx="2146952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FFC000"/>
                </a:solidFill>
              </a:rPr>
              <a:t>Django </a:t>
            </a:r>
            <a:r>
              <a:rPr lang="ko-KR" altLang="en-US" sz="2400" b="1" dirty="0">
                <a:solidFill>
                  <a:srgbClr val="FFC000"/>
                </a:solidFill>
              </a:rPr>
              <a:t>심화</a:t>
            </a:r>
            <a:endParaRPr dirty="0">
              <a:solidFill>
                <a:srgbClr val="FFC000"/>
              </a:solidFill>
            </a:endParaRPr>
          </a:p>
        </p:txBody>
      </p:sp>
      <p:sp>
        <p:nvSpPr>
          <p:cNvPr id="21" name="Google Shape;141;p5">
            <a:extLst>
              <a:ext uri="{FF2B5EF4-FFF2-40B4-BE49-F238E27FC236}">
                <a16:creationId xmlns:a16="http://schemas.microsoft.com/office/drawing/2014/main" id="{8B98E9BB-7911-DAFE-C0FA-E7CAAE4A0751}"/>
              </a:ext>
            </a:extLst>
          </p:cNvPr>
          <p:cNvSpPr txBox="1"/>
          <p:nvPr/>
        </p:nvSpPr>
        <p:spPr>
          <a:xfrm>
            <a:off x="584056" y="766750"/>
            <a:ext cx="1643899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solidFill>
                  <a:srgbClr val="7F7F7F"/>
                </a:solidFill>
              </a:rPr>
              <a:t>객체 상속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31041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5"/>
          <p:cNvSpPr txBox="1"/>
          <p:nvPr/>
        </p:nvSpPr>
        <p:spPr>
          <a:xfrm>
            <a:off x="396256" y="6365739"/>
            <a:ext cx="1142984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Session </a:t>
            </a:r>
            <a:r>
              <a:rPr lang="en-US" altLang="ko-KR" b="1" dirty="0">
                <a:solidFill>
                  <a:srgbClr val="7F7F7F"/>
                </a:solidFill>
              </a:rPr>
              <a:t>14</a:t>
            </a:r>
            <a:endParaRPr sz="1400" b="1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5"/>
          <p:cNvSpPr txBox="1"/>
          <p:nvPr/>
        </p:nvSpPr>
        <p:spPr>
          <a:xfrm>
            <a:off x="10255829" y="6365739"/>
            <a:ext cx="172034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NE</a:t>
            </a:r>
            <a:r>
              <a:rPr lang="en-US" sz="1400" b="1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T X LIKELION</a:t>
            </a:r>
            <a:endParaRPr sz="1400" b="1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4E4353-5EB3-464D-BCAF-6C342D46349E}"/>
              </a:ext>
            </a:extLst>
          </p:cNvPr>
          <p:cNvSpPr txBox="1"/>
          <p:nvPr/>
        </p:nvSpPr>
        <p:spPr>
          <a:xfrm>
            <a:off x="440518" y="2436609"/>
            <a:ext cx="10848008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200" b="1" dirty="0"/>
              <a:t>가상환경 내 </a:t>
            </a:r>
            <a:r>
              <a:rPr kumimoji="1" lang="en-US" altLang="ko-KR" sz="2200" b="1" dirty="0"/>
              <a:t>Django </a:t>
            </a:r>
            <a:r>
              <a:rPr kumimoji="1" lang="ko-KR" altLang="en-US" sz="2200" b="1" dirty="0"/>
              <a:t>패키지의 위치는</a:t>
            </a:r>
            <a:r>
              <a:rPr kumimoji="1" lang="en-US" altLang="ko-KR" sz="2200" b="1" dirty="0"/>
              <a:t>?</a:t>
            </a:r>
          </a:p>
          <a:p>
            <a:endParaRPr kumimoji="1" lang="en-US" altLang="ko-KR" sz="2200" b="1" dirty="0"/>
          </a:p>
          <a:p>
            <a:r>
              <a:rPr kumimoji="1" lang="ko-KR" altLang="en-US" sz="2000" dirty="0"/>
              <a:t>가상환경 실행 중 </a:t>
            </a:r>
            <a:r>
              <a:rPr kumimoji="1" lang="en-US" altLang="ko-KR" sz="2000" dirty="0"/>
              <a:t>which python </a:t>
            </a:r>
            <a:r>
              <a:rPr kumimoji="1" lang="ko-KR" altLang="en-US" sz="2000" dirty="0"/>
              <a:t>명령어 입력으로 가상환경 경로 찾기</a:t>
            </a:r>
            <a:endParaRPr kumimoji="1" lang="en-US" altLang="ko-KR" sz="2000" dirty="0"/>
          </a:p>
          <a:p>
            <a:r>
              <a:rPr kumimoji="1" lang="en-US" altLang="ko-KR" sz="2000" dirty="0"/>
              <a:t>~~~/</a:t>
            </a:r>
            <a:r>
              <a:rPr kumimoji="1" lang="en-US" altLang="ko-KR" sz="2000" dirty="0" err="1"/>
              <a:t>virtualenv</a:t>
            </a:r>
            <a:r>
              <a:rPr kumimoji="1" lang="en-US" altLang="ko-KR" sz="2000" dirty="0"/>
              <a:t>/{</a:t>
            </a:r>
            <a:r>
              <a:rPr kumimoji="1" lang="ko-KR" altLang="en-US" sz="2000" dirty="0"/>
              <a:t>가상환경이름</a:t>
            </a:r>
            <a:r>
              <a:rPr kumimoji="1" lang="en-US" altLang="ko-KR" sz="2000" dirty="0"/>
              <a:t>}/lib/{python</a:t>
            </a:r>
            <a:r>
              <a:rPr kumimoji="1" lang="ko-KR" altLang="en-US" sz="2000" dirty="0"/>
              <a:t>버전</a:t>
            </a:r>
            <a:r>
              <a:rPr kumimoji="1" lang="en-US" altLang="ko-KR" sz="2000" dirty="0"/>
              <a:t>}/site-packages/</a:t>
            </a:r>
            <a:r>
              <a:rPr kumimoji="1" lang="en-US" altLang="ko-KR" sz="2000" dirty="0" err="1"/>
              <a:t>django</a:t>
            </a:r>
            <a:r>
              <a:rPr kumimoji="1" lang="en-US" altLang="ko-KR" sz="2000" dirty="0"/>
              <a:t>/</a:t>
            </a:r>
          </a:p>
          <a:p>
            <a:endParaRPr kumimoji="1" lang="en-US" altLang="ko-KR" sz="1800" dirty="0"/>
          </a:p>
          <a:p>
            <a:endParaRPr kumimoji="1" lang="en-US" altLang="ko-KR" sz="1800" dirty="0"/>
          </a:p>
          <a:p>
            <a:endParaRPr kumimoji="1" lang="en-US" altLang="ko-KR" sz="1800" dirty="0"/>
          </a:p>
          <a:p>
            <a:endParaRPr kumimoji="1" lang="en-US" altLang="ko-KR" sz="1800" dirty="0"/>
          </a:p>
          <a:p>
            <a:endParaRPr kumimoji="1" lang="en-US" altLang="ko-KR" sz="1800" dirty="0"/>
          </a:p>
          <a:p>
            <a:r>
              <a:rPr kumimoji="1" lang="en-US" altLang="ko-KR" sz="1800" dirty="0"/>
              <a:t>Django </a:t>
            </a:r>
            <a:r>
              <a:rPr kumimoji="1" lang="ko-KR" altLang="en-US" sz="1800" dirty="0"/>
              <a:t>내부 기능 궁금하시거나</a:t>
            </a:r>
            <a:r>
              <a:rPr kumimoji="1" lang="en-US" altLang="ko-KR" sz="1800" dirty="0"/>
              <a:t>, </a:t>
            </a:r>
            <a:r>
              <a:rPr kumimoji="1" lang="ko-KR" altLang="en-US" sz="1800" dirty="0"/>
              <a:t>나중에 기능 상속을 하신다면 보세요</a:t>
            </a:r>
            <a:r>
              <a:rPr kumimoji="1" lang="en-US" altLang="ko-KR" sz="1800" dirty="0"/>
              <a:t>! </a:t>
            </a:r>
            <a:r>
              <a:rPr kumimoji="1" lang="ko-KR" altLang="en-US" sz="1800" dirty="0"/>
              <a:t> </a:t>
            </a:r>
            <a:br>
              <a:rPr kumimoji="1" lang="en-US" altLang="ko-KR" sz="1800" dirty="0"/>
            </a:br>
            <a:r>
              <a:rPr kumimoji="1" lang="en-US" altLang="ko-KR" sz="1800" dirty="0"/>
              <a:t>Django </a:t>
            </a:r>
            <a:r>
              <a:rPr kumimoji="1" lang="ko-KR" altLang="en-US" sz="1800" dirty="0" err="1"/>
              <a:t>깃헙을</a:t>
            </a:r>
            <a:r>
              <a:rPr kumimoji="1" lang="ko-KR" altLang="en-US" sz="1800" dirty="0"/>
              <a:t> 참고하는 것도 좋습니다</a:t>
            </a:r>
            <a:r>
              <a:rPr kumimoji="1" lang="en-US" altLang="ko-KR" sz="1800" dirty="0"/>
              <a:t>.</a:t>
            </a:r>
            <a:r>
              <a:rPr kumimoji="1" lang="ko-KR" altLang="en-US" sz="1800" dirty="0"/>
              <a:t> </a:t>
            </a:r>
            <a:r>
              <a:rPr kumimoji="1" lang="en" altLang="ko-KR" sz="1800" dirty="0">
                <a:hlinkClick r:id="rId3"/>
              </a:rPr>
              <a:t>https://github.com/django/django</a:t>
            </a:r>
            <a:endParaRPr kumimoji="1" lang="en-US" altLang="ko-KR" sz="1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61C5354-6F6B-0043-BE5B-5AD073E0B9AC}"/>
              </a:ext>
            </a:extLst>
          </p:cNvPr>
          <p:cNvSpPr txBox="1"/>
          <p:nvPr/>
        </p:nvSpPr>
        <p:spPr>
          <a:xfrm>
            <a:off x="6760201" y="375004"/>
            <a:ext cx="871159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000" b="1" dirty="0">
                <a:solidFill>
                  <a:srgbClr val="FF0000"/>
                </a:solidFill>
              </a:rPr>
              <a:t>여기부터는 모르셔도 됩니다</a:t>
            </a:r>
            <a:r>
              <a:rPr kumimoji="1" lang="en-US" altLang="ko-KR" sz="3000" b="1" dirty="0">
                <a:solidFill>
                  <a:srgbClr val="FF0000"/>
                </a:solidFill>
              </a:rPr>
              <a:t>! </a:t>
            </a:r>
            <a:endParaRPr kumimoji="1" lang="ko-KR" altLang="en-US" sz="3000" b="1" dirty="0">
              <a:solidFill>
                <a:srgbClr val="FF0000"/>
              </a:solidFill>
            </a:endParaRPr>
          </a:p>
        </p:txBody>
      </p:sp>
      <p:sp>
        <p:nvSpPr>
          <p:cNvPr id="9" name="Google Shape;138;p5">
            <a:extLst>
              <a:ext uri="{FF2B5EF4-FFF2-40B4-BE49-F238E27FC236}">
                <a16:creationId xmlns:a16="http://schemas.microsoft.com/office/drawing/2014/main" id="{70DA66F8-39DF-8C00-8377-E45AE8D383BE}"/>
              </a:ext>
            </a:extLst>
          </p:cNvPr>
          <p:cNvSpPr/>
          <p:nvPr/>
        </p:nvSpPr>
        <p:spPr>
          <a:xfrm>
            <a:off x="396256" y="385210"/>
            <a:ext cx="88525" cy="646331"/>
          </a:xfrm>
          <a:prstGeom prst="rect">
            <a:avLst/>
          </a:prstGeom>
          <a:solidFill>
            <a:srgbClr val="FF0000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140;p5">
            <a:extLst>
              <a:ext uri="{FF2B5EF4-FFF2-40B4-BE49-F238E27FC236}">
                <a16:creationId xmlns:a16="http://schemas.microsoft.com/office/drawing/2014/main" id="{AD05FF05-317F-F009-A807-87724ECF3A45}"/>
              </a:ext>
            </a:extLst>
          </p:cNvPr>
          <p:cNvSpPr txBox="1"/>
          <p:nvPr/>
        </p:nvSpPr>
        <p:spPr>
          <a:xfrm>
            <a:off x="584056" y="305085"/>
            <a:ext cx="231740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FF0000"/>
                </a:solidFill>
              </a:rPr>
              <a:t>Django </a:t>
            </a:r>
            <a:r>
              <a:rPr lang="ko-KR" altLang="en-US" sz="2400" b="1" dirty="0">
                <a:solidFill>
                  <a:srgbClr val="FF0000"/>
                </a:solidFill>
              </a:rPr>
              <a:t>심심화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1" name="Google Shape;141;p5">
            <a:extLst>
              <a:ext uri="{FF2B5EF4-FFF2-40B4-BE49-F238E27FC236}">
                <a16:creationId xmlns:a16="http://schemas.microsoft.com/office/drawing/2014/main" id="{45565107-177E-27F7-E4CC-4D390704AB12}"/>
              </a:ext>
            </a:extLst>
          </p:cNvPr>
          <p:cNvSpPr txBox="1"/>
          <p:nvPr/>
        </p:nvSpPr>
        <p:spPr>
          <a:xfrm>
            <a:off x="584056" y="766750"/>
            <a:ext cx="1643899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dirty="0">
                <a:solidFill>
                  <a:srgbClr val="7F7F7F"/>
                </a:solidFill>
              </a:rPr>
              <a:t>Django </a:t>
            </a:r>
            <a:r>
              <a:rPr lang="ko-KR" altLang="en-US" b="1" dirty="0">
                <a:solidFill>
                  <a:srgbClr val="7F7F7F"/>
                </a:solidFill>
              </a:rPr>
              <a:t>상속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371898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5"/>
          <p:cNvSpPr/>
          <p:nvPr/>
        </p:nvSpPr>
        <p:spPr>
          <a:xfrm>
            <a:off x="396256" y="385210"/>
            <a:ext cx="88525" cy="646331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0" name="Google Shape;140;p5"/>
          <p:cNvSpPr txBox="1"/>
          <p:nvPr/>
        </p:nvSpPr>
        <p:spPr>
          <a:xfrm>
            <a:off x="584056" y="305085"/>
            <a:ext cx="2146952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dk1"/>
                </a:solidFill>
              </a:rPr>
              <a:t>Django </a:t>
            </a:r>
            <a:r>
              <a:rPr lang="ko-KR" altLang="en-US" sz="2400" b="1" dirty="0">
                <a:solidFill>
                  <a:schemeClr val="dk1"/>
                </a:solidFill>
              </a:rPr>
              <a:t>복습</a:t>
            </a:r>
            <a:endParaRPr dirty="0"/>
          </a:p>
        </p:txBody>
      </p:sp>
      <p:sp>
        <p:nvSpPr>
          <p:cNvPr id="143" name="Google Shape;143;p5"/>
          <p:cNvSpPr txBox="1"/>
          <p:nvPr/>
        </p:nvSpPr>
        <p:spPr>
          <a:xfrm>
            <a:off x="10255829" y="6365739"/>
            <a:ext cx="172034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NE</a:t>
            </a:r>
            <a:r>
              <a:rPr lang="en-US" sz="1400" b="1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T X LIKELION</a:t>
            </a:r>
            <a:endParaRPr sz="1400" b="1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141;p5">
            <a:extLst>
              <a:ext uri="{FF2B5EF4-FFF2-40B4-BE49-F238E27FC236}">
                <a16:creationId xmlns:a16="http://schemas.microsoft.com/office/drawing/2014/main" id="{C89CCF15-6200-0C47-BFE7-595AF9C0CBE9}"/>
              </a:ext>
            </a:extLst>
          </p:cNvPr>
          <p:cNvSpPr txBox="1"/>
          <p:nvPr/>
        </p:nvSpPr>
        <p:spPr>
          <a:xfrm>
            <a:off x="584056" y="766750"/>
            <a:ext cx="1305703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solidFill>
                  <a:srgbClr val="7F7F7F"/>
                </a:solidFill>
              </a:rPr>
              <a:t>프레임워크</a:t>
            </a:r>
            <a:endParaRPr dirty="0"/>
          </a:p>
        </p:txBody>
      </p:sp>
      <p:sp>
        <p:nvSpPr>
          <p:cNvPr id="8" name="Google Shape;142;p5">
            <a:extLst>
              <a:ext uri="{FF2B5EF4-FFF2-40B4-BE49-F238E27FC236}">
                <a16:creationId xmlns:a16="http://schemas.microsoft.com/office/drawing/2014/main" id="{FA027BA3-C34E-6F46-8329-C76EE7BC80C9}"/>
              </a:ext>
            </a:extLst>
          </p:cNvPr>
          <p:cNvSpPr txBox="1"/>
          <p:nvPr/>
        </p:nvSpPr>
        <p:spPr>
          <a:xfrm>
            <a:off x="396256" y="6365739"/>
            <a:ext cx="1142984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Session </a:t>
            </a:r>
            <a:r>
              <a:rPr lang="en-US" altLang="ko-KR" b="1" dirty="0">
                <a:solidFill>
                  <a:srgbClr val="7F7F7F"/>
                </a:solidFill>
              </a:rPr>
              <a:t>14</a:t>
            </a:r>
            <a:endParaRPr sz="1400" b="1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6" name="Picture 2" descr="post-thumbnail">
            <a:extLst>
              <a:ext uri="{FF2B5EF4-FFF2-40B4-BE49-F238E27FC236}">
                <a16:creationId xmlns:a16="http://schemas.microsoft.com/office/drawing/2014/main" id="{2232258E-CC55-2B4E-A3E5-7A45619BA6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10897"/>
            <a:ext cx="6250127" cy="2656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B2E92CD-18B1-8044-B5B4-89CD0CBF519F}"/>
              </a:ext>
            </a:extLst>
          </p:cNvPr>
          <p:cNvSpPr txBox="1"/>
          <p:nvPr/>
        </p:nvSpPr>
        <p:spPr>
          <a:xfrm>
            <a:off x="6435965" y="535897"/>
            <a:ext cx="5530809" cy="58631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ko-KR" sz="2500" b="1" dirty="0"/>
              <a:t>API</a:t>
            </a:r>
            <a:r>
              <a:rPr lang="ko-KR" altLang="en-US" sz="2000" b="1" dirty="0"/>
              <a:t> </a:t>
            </a:r>
            <a:endParaRPr lang="en-US" altLang="ko-KR" sz="2000" b="1" dirty="0"/>
          </a:p>
          <a:p>
            <a:r>
              <a:rPr lang="ko-KR" altLang="en-US" sz="2000" dirty="0"/>
              <a:t>응용 프로그램에서 운영체제나 프로그래밍 언어가 제공하는 기능을 제어할 수 있게 만든 인터페이스</a:t>
            </a:r>
            <a:endParaRPr lang="en-US" altLang="ko-KR" sz="2000" dirty="0"/>
          </a:p>
          <a:p>
            <a:r>
              <a:rPr lang="en-US" altLang="ko-KR" sz="2000" dirty="0"/>
              <a:t>(ex. </a:t>
            </a:r>
            <a:r>
              <a:rPr lang="ko-KR" altLang="en-US" sz="2000" dirty="0"/>
              <a:t>구글 소셜 로그인</a:t>
            </a:r>
            <a:r>
              <a:rPr lang="en-US" altLang="ko-KR" sz="2000" dirty="0"/>
              <a:t>, </a:t>
            </a:r>
            <a:r>
              <a:rPr lang="ko-KR" altLang="en-US" sz="2000" dirty="0"/>
              <a:t>카카오 맵</a:t>
            </a:r>
            <a:r>
              <a:rPr lang="en-US" altLang="ko-KR" sz="2000" dirty="0"/>
              <a:t> </a:t>
            </a:r>
            <a:r>
              <a:rPr lang="ko-KR" altLang="en-US" sz="2000" dirty="0"/>
              <a:t>등 </a:t>
            </a:r>
            <a:r>
              <a:rPr lang="en-US" altLang="ko-KR" sz="2000" dirty="0"/>
              <a:t>Open API)</a:t>
            </a:r>
          </a:p>
          <a:p>
            <a:endParaRPr lang="en-US" altLang="ko-KR" sz="2000" dirty="0"/>
          </a:p>
          <a:p>
            <a:endParaRPr lang="en-US" altLang="ko-KR" sz="2000" dirty="0"/>
          </a:p>
          <a:p>
            <a:r>
              <a:rPr lang="ko-KR" altLang="en-US" sz="2500" b="1" dirty="0"/>
              <a:t>라이브러리</a:t>
            </a:r>
            <a:r>
              <a:rPr lang="ko-KR" altLang="en-US" sz="2000" b="1" dirty="0"/>
              <a:t> </a:t>
            </a:r>
            <a:endParaRPr lang="en-US" altLang="ko-KR" sz="2000" b="1" dirty="0"/>
          </a:p>
          <a:p>
            <a:r>
              <a:rPr lang="ko-KR" altLang="en-US" sz="2000" dirty="0"/>
              <a:t>응용 프로그램 개발을 위해 필요한 기능을 모아 놓은 소프트웨어</a:t>
            </a:r>
            <a:endParaRPr lang="en-US" altLang="ko-KR" sz="2000" dirty="0"/>
          </a:p>
          <a:p>
            <a:r>
              <a:rPr lang="en-US" altLang="ko-KR" sz="2000" dirty="0"/>
              <a:t>(ex. requests, bs4) </a:t>
            </a:r>
          </a:p>
          <a:p>
            <a:endParaRPr lang="en-US" altLang="ko-KR" sz="2000" dirty="0"/>
          </a:p>
          <a:p>
            <a:endParaRPr lang="ko-KR" altLang="en-US" sz="2000" dirty="0"/>
          </a:p>
          <a:p>
            <a:r>
              <a:rPr lang="ko-KR" altLang="en-US" sz="2500" b="1" dirty="0"/>
              <a:t>프레임워크</a:t>
            </a:r>
            <a:r>
              <a:rPr lang="ko-KR" altLang="en-US" sz="2000" b="1" dirty="0"/>
              <a:t> </a:t>
            </a:r>
            <a:endParaRPr lang="en-US" altLang="ko-KR" sz="2000" b="1" dirty="0"/>
          </a:p>
          <a:p>
            <a:r>
              <a:rPr lang="ko-KR" altLang="en-US" sz="2000" dirty="0"/>
              <a:t>응용프로그램이나 소프트웨어의 솔루션 개발을 수월하게 하기 위해 제공된 소프트웨어 환경</a:t>
            </a:r>
          </a:p>
          <a:p>
            <a:r>
              <a:rPr lang="en-US" altLang="ko-KR" sz="2000" dirty="0"/>
              <a:t>(ex. Django, Spring)</a:t>
            </a:r>
            <a:endParaRPr lang="en" altLang="ko-KR" sz="2000" dirty="0"/>
          </a:p>
          <a:p>
            <a:endParaRPr kumimoji="1"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4050015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5"/>
          <p:cNvSpPr txBox="1"/>
          <p:nvPr/>
        </p:nvSpPr>
        <p:spPr>
          <a:xfrm>
            <a:off x="396256" y="6365739"/>
            <a:ext cx="1142984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Session </a:t>
            </a:r>
            <a:r>
              <a:rPr lang="en-US" altLang="ko-KR" b="1" dirty="0">
                <a:solidFill>
                  <a:srgbClr val="7F7F7F"/>
                </a:solidFill>
              </a:rPr>
              <a:t>14</a:t>
            </a:r>
            <a:endParaRPr sz="1400" b="1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5"/>
          <p:cNvSpPr txBox="1"/>
          <p:nvPr/>
        </p:nvSpPr>
        <p:spPr>
          <a:xfrm>
            <a:off x="10255829" y="6365739"/>
            <a:ext cx="172034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NE</a:t>
            </a:r>
            <a:r>
              <a:rPr lang="en-US" sz="1400" b="1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T X LIKELION</a:t>
            </a:r>
            <a:endParaRPr sz="1400" b="1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4E4353-5EB3-464D-BCAF-6C342D46349E}"/>
              </a:ext>
            </a:extLst>
          </p:cNvPr>
          <p:cNvSpPr txBox="1"/>
          <p:nvPr/>
        </p:nvSpPr>
        <p:spPr>
          <a:xfrm>
            <a:off x="396255" y="1451870"/>
            <a:ext cx="10848008" cy="4924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/>
              <a:t>User</a:t>
            </a:r>
            <a:r>
              <a:rPr lang="ko-KR" altLang="en-US" sz="2200" b="1" dirty="0"/>
              <a:t>의 확장 기법 </a:t>
            </a:r>
            <a:endParaRPr lang="en-US" altLang="ko-KR" sz="2200" b="1" dirty="0"/>
          </a:p>
          <a:p>
            <a:endParaRPr lang="en-US" altLang="ko-KR" dirty="0"/>
          </a:p>
          <a:p>
            <a:r>
              <a:rPr lang="en-US" altLang="ko-KR" sz="1700" b="1" dirty="0"/>
              <a:t>proxy</a:t>
            </a:r>
            <a:r>
              <a:rPr lang="ko-KR" altLang="en-US" sz="1700" b="1" dirty="0"/>
              <a:t> 모델 사용하기</a:t>
            </a:r>
            <a:endParaRPr lang="en-US" altLang="ko-KR" sz="1700" b="1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기본 매니저</a:t>
            </a:r>
            <a:r>
              <a:rPr lang="en-US" altLang="ko-KR" dirty="0"/>
              <a:t>(objects)</a:t>
            </a:r>
            <a:r>
              <a:rPr lang="ko-KR" altLang="en-US" dirty="0" err="1"/>
              <a:t>를</a:t>
            </a:r>
            <a:r>
              <a:rPr lang="ko-KR" altLang="en-US" dirty="0"/>
              <a:t> 변경하거나 메서드를 추가 하는 정도의 변화 등 </a:t>
            </a:r>
            <a:r>
              <a:rPr lang="ko-KR" altLang="en-US" dirty="0" err="1"/>
              <a:t>파이썬</a:t>
            </a:r>
            <a:r>
              <a:rPr lang="ko-KR" altLang="en-US" dirty="0"/>
              <a:t> 수준의 동작만을 변경 하고 싶을 경우에 사용한다</a:t>
            </a:r>
            <a:r>
              <a:rPr lang="en-US" altLang="ko-KR" dirty="0"/>
              <a:t>. 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예</a:t>
            </a:r>
            <a:r>
              <a:rPr lang="en-US" altLang="ko-KR" dirty="0"/>
              <a:t>)</a:t>
            </a:r>
            <a:r>
              <a:rPr lang="ko-KR" altLang="en-US" dirty="0"/>
              <a:t> 관리자와 일반 유저의 행동만 다른 경우에 효율적으로 기능만 분리할 때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/>
              <a:t>User</a:t>
            </a:r>
            <a:r>
              <a:rPr lang="ko-KR" altLang="en-US" dirty="0"/>
              <a:t>모델을 상속하고</a:t>
            </a:r>
            <a:r>
              <a:rPr lang="en-US" altLang="ko-KR" dirty="0"/>
              <a:t>, Meta Class</a:t>
            </a:r>
            <a:r>
              <a:rPr lang="ko-KR" altLang="en-US" dirty="0"/>
              <a:t>에서 </a:t>
            </a:r>
            <a:r>
              <a:rPr lang="en-US" altLang="ko-KR" dirty="0"/>
              <a:t>Proxy=True</a:t>
            </a:r>
            <a:r>
              <a:rPr lang="ko-KR" altLang="en-US" dirty="0" err="1"/>
              <a:t>를</a:t>
            </a:r>
            <a:r>
              <a:rPr lang="ko-KR" altLang="en-US" dirty="0"/>
              <a:t> 입력해서 </a:t>
            </a:r>
            <a:r>
              <a:rPr lang="en-US" altLang="ko-KR" dirty="0"/>
              <a:t>proxy </a:t>
            </a:r>
            <a:r>
              <a:rPr lang="ko-KR" altLang="en-US" dirty="0"/>
              <a:t>모델 클래스인 것을 선언할 수 있다</a:t>
            </a:r>
            <a:r>
              <a:rPr lang="en-US" altLang="ko-KR" dirty="0"/>
              <a:t>. </a:t>
            </a:r>
          </a:p>
          <a:p>
            <a:pPr marL="285750" indent="-285750">
              <a:buFontTx/>
              <a:buChar char="-"/>
            </a:pPr>
            <a:endParaRPr lang="ko-KR" altLang="en-US" dirty="0"/>
          </a:p>
          <a:p>
            <a:r>
              <a:rPr lang="en" altLang="ko-KR" sz="1700" b="1" dirty="0"/>
              <a:t>User </a:t>
            </a:r>
            <a:r>
              <a:rPr lang="ko-KR" altLang="en-US" sz="1700" b="1" dirty="0"/>
              <a:t>모델과 일대일관계의 프로필 테이블 추가하기</a:t>
            </a:r>
            <a:endParaRPr lang="en-US" altLang="ko-KR" sz="1700" b="1" dirty="0"/>
          </a:p>
          <a:p>
            <a:pPr marL="285750" indent="-285750">
              <a:buFontTx/>
              <a:buChar char="-"/>
            </a:pPr>
            <a:r>
              <a:rPr lang="en" altLang="ko-KR" dirty="0"/>
              <a:t>Django</a:t>
            </a:r>
            <a:r>
              <a:rPr lang="ko-KR" altLang="en-US" dirty="0"/>
              <a:t>의 인증 시스템을 그대로 활용하고 로그인</a:t>
            </a:r>
            <a:r>
              <a:rPr lang="en-US" altLang="ko-KR" dirty="0"/>
              <a:t>, </a:t>
            </a:r>
            <a:r>
              <a:rPr lang="ko-KR" altLang="en-US" dirty="0"/>
              <a:t>권한 부여 등과 상관이 없는 사용자 정보 필드를 저장하고자 할 때 사용한다</a:t>
            </a:r>
            <a:r>
              <a:rPr lang="en-US" altLang="ko-KR" dirty="0"/>
              <a:t>.</a:t>
            </a:r>
          </a:p>
          <a:p>
            <a:pPr marL="285750" indent="-285750">
              <a:buFontTx/>
              <a:buChar char="-"/>
            </a:pPr>
            <a:r>
              <a:rPr lang="en-US" altLang="ko-KR" dirty="0" err="1"/>
              <a:t>models.Model</a:t>
            </a:r>
            <a:r>
              <a:rPr lang="ko-KR" altLang="en-US" dirty="0"/>
              <a:t>을 상속하여 작성한 모델에</a:t>
            </a:r>
            <a:r>
              <a:rPr lang="en-US" altLang="ko-KR" dirty="0"/>
              <a:t>,</a:t>
            </a:r>
            <a:r>
              <a:rPr lang="ko-KR" altLang="en-US" dirty="0"/>
              <a:t> 기존 </a:t>
            </a:r>
            <a:r>
              <a:rPr lang="en-US" altLang="ko-KR" dirty="0"/>
              <a:t>User </a:t>
            </a:r>
            <a:r>
              <a:rPr lang="ko-KR" altLang="en-US" dirty="0"/>
              <a:t>모델과 </a:t>
            </a:r>
            <a:r>
              <a:rPr lang="en-US" altLang="ko-KR" dirty="0" err="1"/>
              <a:t>OneToOneField</a:t>
            </a:r>
            <a:r>
              <a:rPr lang="ko-KR" altLang="en-US" dirty="0"/>
              <a:t>로 일대일관계를 맺어서 사용자에 관한 정보를 저장한다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  <a:p>
            <a:r>
              <a:rPr lang="en" altLang="ko-KR" sz="1700" b="1" dirty="0" err="1"/>
              <a:t>AbstractUser</a:t>
            </a:r>
            <a:r>
              <a:rPr lang="en" altLang="ko-KR" sz="1700" b="1" dirty="0"/>
              <a:t> </a:t>
            </a:r>
            <a:r>
              <a:rPr lang="ko-KR" altLang="en-US" sz="1700" b="1" dirty="0"/>
              <a:t>모델 상속한 사용자 정의 </a:t>
            </a:r>
            <a:r>
              <a:rPr lang="en" altLang="ko-KR" sz="1700" b="1" dirty="0"/>
              <a:t>User </a:t>
            </a:r>
            <a:r>
              <a:rPr lang="ko-KR" altLang="en-US" sz="1700" b="1" dirty="0"/>
              <a:t>모델 사용하기</a:t>
            </a:r>
            <a:endParaRPr lang="en-US" altLang="ko-KR" sz="1700" b="1" dirty="0"/>
          </a:p>
          <a:p>
            <a:pPr marL="285750" indent="-285750">
              <a:buFontTx/>
              <a:buChar char="-"/>
            </a:pPr>
            <a:r>
              <a:rPr lang="en" altLang="ko-KR" dirty="0"/>
              <a:t>User Model(</a:t>
            </a:r>
            <a:r>
              <a:rPr lang="ko-KR" altLang="en-US" dirty="0"/>
              <a:t>로그인 인증 처리 부분 등</a:t>
            </a:r>
            <a:r>
              <a:rPr lang="en" altLang="ko-KR" dirty="0"/>
              <a:t>)</a:t>
            </a:r>
            <a:r>
              <a:rPr lang="ko-KR" altLang="en-US" dirty="0"/>
              <a:t>을 그대로 가져다 쓰는 대신 필드만 재정의 할 때 사용한다</a:t>
            </a:r>
            <a:r>
              <a:rPr lang="en-US" altLang="ko-KR" dirty="0"/>
              <a:t>.</a:t>
            </a:r>
          </a:p>
          <a:p>
            <a:pPr marL="285750" indent="-285750">
              <a:buFontTx/>
              <a:buChar char="-"/>
            </a:pPr>
            <a:r>
              <a:rPr lang="en" altLang="ko-KR" dirty="0" err="1"/>
              <a:t>settings.py</a:t>
            </a:r>
            <a:r>
              <a:rPr lang="ko-KR" altLang="en-US" dirty="0"/>
              <a:t>에 </a:t>
            </a:r>
            <a:r>
              <a:rPr lang="en" altLang="ko-KR" dirty="0"/>
              <a:t>AUTH_USER_MODEL = ‘{</a:t>
            </a:r>
            <a:r>
              <a:rPr lang="en" altLang="ko-KR" dirty="0" err="1"/>
              <a:t>App_name</a:t>
            </a:r>
            <a:r>
              <a:rPr lang="en" altLang="ko-KR" dirty="0"/>
              <a:t>}.{</a:t>
            </a:r>
            <a:r>
              <a:rPr lang="en" altLang="ko-KR" dirty="0" err="1"/>
              <a:t>model_name</a:t>
            </a:r>
            <a:r>
              <a:rPr lang="en" altLang="ko-KR" dirty="0"/>
              <a:t>}’ </a:t>
            </a:r>
            <a:r>
              <a:rPr lang="ko-KR" altLang="en-US" dirty="0" err="1"/>
              <a:t>를</a:t>
            </a:r>
            <a:r>
              <a:rPr lang="ko-KR" altLang="en-US" dirty="0"/>
              <a:t> 추가해주어야 한다</a:t>
            </a:r>
            <a:r>
              <a:rPr lang="en-US" altLang="ko-KR" dirty="0"/>
              <a:t>. </a:t>
            </a:r>
            <a:endParaRPr lang="ko-KR" altLang="en-US" dirty="0"/>
          </a:p>
          <a:p>
            <a:endParaRPr lang="ko-KR" altLang="en-US" dirty="0"/>
          </a:p>
          <a:p>
            <a:r>
              <a:rPr lang="en" altLang="ko-KR" sz="1700" b="1" dirty="0" err="1"/>
              <a:t>AbstractBaseUser</a:t>
            </a:r>
            <a:r>
              <a:rPr lang="en" altLang="ko-KR" sz="1700" b="1" dirty="0"/>
              <a:t> </a:t>
            </a:r>
            <a:r>
              <a:rPr lang="ko-KR" altLang="en-US" sz="1700" b="1" dirty="0"/>
              <a:t>모델 상속한 사용자 정의 </a:t>
            </a:r>
            <a:r>
              <a:rPr lang="en" altLang="ko-KR" sz="1700" b="1" dirty="0"/>
              <a:t>User </a:t>
            </a:r>
            <a:r>
              <a:rPr lang="ko-KR" altLang="en-US" sz="1700" b="1" dirty="0"/>
              <a:t>모델 사용하기</a:t>
            </a:r>
            <a:endParaRPr lang="en-US" altLang="ko-KR" sz="1700" b="1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필드를 재정의할 뿐만 아니라</a:t>
            </a:r>
            <a:r>
              <a:rPr lang="en-US" altLang="ko-KR" dirty="0"/>
              <a:t>, User</a:t>
            </a:r>
            <a:r>
              <a:rPr lang="ko-KR" altLang="en-US" dirty="0"/>
              <a:t>의 인증 및 권환 관리</a:t>
            </a:r>
            <a:r>
              <a:rPr lang="en-US" altLang="ko-KR" dirty="0"/>
              <a:t>(</a:t>
            </a:r>
            <a:r>
              <a:rPr lang="ko-KR" altLang="en-US" dirty="0"/>
              <a:t>로그인 인증 처리 절차</a:t>
            </a:r>
            <a:r>
              <a:rPr lang="en-US" altLang="ko-KR" dirty="0"/>
              <a:t>)</a:t>
            </a:r>
            <a:r>
              <a:rPr lang="ko-KR" altLang="en-US" dirty="0"/>
              <a:t> 등을 수정할 때 사용한다</a:t>
            </a:r>
            <a:r>
              <a:rPr lang="en-US" altLang="ko-KR" dirty="0"/>
              <a:t>.</a:t>
            </a:r>
          </a:p>
          <a:p>
            <a:pPr marL="285750" indent="-285750">
              <a:buFontTx/>
              <a:buChar char="-"/>
            </a:pPr>
            <a:r>
              <a:rPr lang="en" altLang="ko-KR" dirty="0" err="1"/>
              <a:t>settings.py</a:t>
            </a:r>
            <a:r>
              <a:rPr lang="ko-KR" altLang="en-US" dirty="0"/>
              <a:t>에 </a:t>
            </a:r>
            <a:r>
              <a:rPr lang="en" altLang="ko-KR" dirty="0"/>
              <a:t>AUTH_USER_MODEL = ‘{</a:t>
            </a:r>
            <a:r>
              <a:rPr lang="en" altLang="ko-KR" dirty="0" err="1"/>
              <a:t>App_name</a:t>
            </a:r>
            <a:r>
              <a:rPr lang="en" altLang="ko-KR" dirty="0"/>
              <a:t>}.{</a:t>
            </a:r>
            <a:r>
              <a:rPr lang="en" altLang="ko-KR" dirty="0" err="1"/>
              <a:t>model_name</a:t>
            </a:r>
            <a:r>
              <a:rPr lang="en" altLang="ko-KR" dirty="0"/>
              <a:t>}’ </a:t>
            </a:r>
            <a:r>
              <a:rPr lang="ko-KR" altLang="en-US" dirty="0" err="1"/>
              <a:t>를</a:t>
            </a:r>
            <a:r>
              <a:rPr lang="ko-KR" altLang="en-US" dirty="0"/>
              <a:t> 추가해주어야 한다</a:t>
            </a:r>
            <a:r>
              <a:rPr lang="en-US" altLang="ko-KR" dirty="0"/>
              <a:t>. </a:t>
            </a:r>
          </a:p>
          <a:p>
            <a:pPr marL="285750" indent="-285750">
              <a:buFontTx/>
              <a:buChar char="-"/>
            </a:pPr>
            <a:r>
              <a:rPr lang="en-US" altLang="ko-KR" dirty="0"/>
              <a:t>Manager(</a:t>
            </a:r>
            <a:r>
              <a:rPr lang="ko-KR" altLang="en-US" dirty="0"/>
              <a:t>기존의 </a:t>
            </a:r>
            <a:r>
              <a:rPr lang="en-US" altLang="ko-KR" dirty="0"/>
              <a:t>objects)</a:t>
            </a:r>
            <a:r>
              <a:rPr lang="ko-KR" altLang="en-US" dirty="0" err="1"/>
              <a:t>를</a:t>
            </a:r>
            <a:r>
              <a:rPr lang="ko-KR" altLang="en-US" dirty="0"/>
              <a:t> 만들어서 </a:t>
            </a:r>
            <a:r>
              <a:rPr lang="ko-KR" altLang="en-US" dirty="0" err="1"/>
              <a:t>설정해주어야한다</a:t>
            </a:r>
            <a:r>
              <a:rPr lang="en-US" altLang="ko-KR" dirty="0"/>
              <a:t>. </a:t>
            </a:r>
            <a:endParaRPr lang="ko-KR" altLang="en-US" dirty="0"/>
          </a:p>
          <a:p>
            <a:pPr marL="285750" indent="-285750">
              <a:buFontTx/>
              <a:buChar char="-"/>
            </a:pPr>
            <a:endParaRPr lang="ko-KR" altLang="en-US" dirty="0"/>
          </a:p>
          <a:p>
            <a:endParaRPr kumimoji="1" lang="en-US" altLang="ko-KR" dirty="0"/>
          </a:p>
        </p:txBody>
      </p:sp>
      <p:sp>
        <p:nvSpPr>
          <p:cNvPr id="8" name="Google Shape;138;p5">
            <a:extLst>
              <a:ext uri="{FF2B5EF4-FFF2-40B4-BE49-F238E27FC236}">
                <a16:creationId xmlns:a16="http://schemas.microsoft.com/office/drawing/2014/main" id="{18FD75AC-63DE-5FE5-0C40-7973F719E263}"/>
              </a:ext>
            </a:extLst>
          </p:cNvPr>
          <p:cNvSpPr/>
          <p:nvPr/>
        </p:nvSpPr>
        <p:spPr>
          <a:xfrm>
            <a:off x="396256" y="385210"/>
            <a:ext cx="88525" cy="646331"/>
          </a:xfrm>
          <a:prstGeom prst="rect">
            <a:avLst/>
          </a:prstGeom>
          <a:solidFill>
            <a:srgbClr val="FF0000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" name="Google Shape;140;p5">
            <a:extLst>
              <a:ext uri="{FF2B5EF4-FFF2-40B4-BE49-F238E27FC236}">
                <a16:creationId xmlns:a16="http://schemas.microsoft.com/office/drawing/2014/main" id="{C935BBA2-F2A3-3616-7421-B02A9B2EE0DE}"/>
              </a:ext>
            </a:extLst>
          </p:cNvPr>
          <p:cNvSpPr txBox="1"/>
          <p:nvPr/>
        </p:nvSpPr>
        <p:spPr>
          <a:xfrm>
            <a:off x="584056" y="305085"/>
            <a:ext cx="231740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FF0000"/>
                </a:solidFill>
              </a:rPr>
              <a:t>Django </a:t>
            </a:r>
            <a:r>
              <a:rPr lang="ko-KR" altLang="en-US" sz="2400" b="1" dirty="0">
                <a:solidFill>
                  <a:srgbClr val="FF0000"/>
                </a:solidFill>
              </a:rPr>
              <a:t>심심화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0" name="Google Shape;141;p5">
            <a:extLst>
              <a:ext uri="{FF2B5EF4-FFF2-40B4-BE49-F238E27FC236}">
                <a16:creationId xmlns:a16="http://schemas.microsoft.com/office/drawing/2014/main" id="{BD361698-346A-47AC-0416-4FD401706CBA}"/>
              </a:ext>
            </a:extLst>
          </p:cNvPr>
          <p:cNvSpPr txBox="1"/>
          <p:nvPr/>
        </p:nvSpPr>
        <p:spPr>
          <a:xfrm>
            <a:off x="584056" y="766750"/>
            <a:ext cx="1643899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dirty="0">
                <a:solidFill>
                  <a:srgbClr val="7F7F7F"/>
                </a:solidFill>
              </a:rPr>
              <a:t>Django User </a:t>
            </a:r>
            <a:r>
              <a:rPr lang="ko-KR" altLang="en-US" b="1" dirty="0">
                <a:solidFill>
                  <a:srgbClr val="7F7F7F"/>
                </a:solidFill>
              </a:rPr>
              <a:t>확장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6106907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5"/>
          <p:cNvSpPr txBox="1"/>
          <p:nvPr/>
        </p:nvSpPr>
        <p:spPr>
          <a:xfrm>
            <a:off x="396256" y="6365739"/>
            <a:ext cx="1142984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Session </a:t>
            </a:r>
            <a:r>
              <a:rPr lang="en-US" altLang="ko-KR" b="1" dirty="0">
                <a:solidFill>
                  <a:srgbClr val="7F7F7F"/>
                </a:solidFill>
              </a:rPr>
              <a:t>14</a:t>
            </a:r>
            <a:endParaRPr sz="1400" b="1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5"/>
          <p:cNvSpPr txBox="1"/>
          <p:nvPr/>
        </p:nvSpPr>
        <p:spPr>
          <a:xfrm>
            <a:off x="10255829" y="6365739"/>
            <a:ext cx="172034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NE</a:t>
            </a:r>
            <a:r>
              <a:rPr lang="en-US" sz="1400" b="1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T X LIKELION</a:t>
            </a:r>
            <a:endParaRPr sz="1400" b="1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DAB95AA-5673-0449-9AFC-9DDA606E36D8}"/>
              </a:ext>
            </a:extLst>
          </p:cNvPr>
          <p:cNvSpPr/>
          <p:nvPr/>
        </p:nvSpPr>
        <p:spPr>
          <a:xfrm>
            <a:off x="484781" y="1632272"/>
            <a:ext cx="7998194" cy="117057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from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dirty="0" err="1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django.db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import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models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from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dirty="0" err="1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django.contrib.auth.models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import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dirty="0" err="1">
                <a:solidFill>
                  <a:srgbClr val="8BE9FD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AbstractUser</a:t>
            </a:r>
            <a:endParaRPr lang="en-US" altLang="ko-KR" sz="1600" kern="100" dirty="0">
              <a:solidFill>
                <a:srgbClr val="8BE9FD"/>
              </a:solidFill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6272A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# Create your models here.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class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dirty="0">
                <a:solidFill>
                  <a:srgbClr val="8BE9FD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Profile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(</a:t>
            </a:r>
            <a:r>
              <a:rPr lang="en-US" altLang="ko-KR" dirty="0" err="1">
                <a:solidFill>
                  <a:srgbClr val="8BE9FD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AbstractUser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):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age 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=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dirty="0" err="1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models.</a:t>
            </a:r>
            <a:r>
              <a:rPr lang="en-US" altLang="ko-KR" dirty="0" err="1">
                <a:solidFill>
                  <a:srgbClr val="8BE9FD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PositiveIntegerField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(</a:t>
            </a:r>
            <a:r>
              <a:rPr lang="en-US" altLang="ko-KR" i="1" dirty="0" err="1">
                <a:solidFill>
                  <a:srgbClr val="FFB86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help_text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=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"</a:t>
            </a:r>
            <a:r>
              <a:rPr lang="en-US" altLang="ko-KR" dirty="0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User Age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"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, </a:t>
            </a:r>
            <a:r>
              <a:rPr lang="en-US" altLang="ko-KR" i="1" dirty="0">
                <a:solidFill>
                  <a:srgbClr val="FFB86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blank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=</a:t>
            </a:r>
            <a:r>
              <a:rPr lang="en-US" altLang="ko-KR" dirty="0">
                <a:solidFill>
                  <a:srgbClr val="BD93F9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True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, </a:t>
            </a:r>
            <a:r>
              <a:rPr lang="en-US" altLang="ko-KR" i="1" dirty="0">
                <a:solidFill>
                  <a:srgbClr val="FFB86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null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=</a:t>
            </a:r>
            <a:r>
              <a:rPr lang="en-US" altLang="ko-KR" dirty="0">
                <a:solidFill>
                  <a:srgbClr val="BD93F9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True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)</a:t>
            </a:r>
            <a:endParaRPr lang="ko-KR" altLang="ko-KR" sz="16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9E759C9-5EBE-284A-B313-8847DFDEABF4}"/>
              </a:ext>
            </a:extLst>
          </p:cNvPr>
          <p:cNvSpPr/>
          <p:nvPr/>
        </p:nvSpPr>
        <p:spPr>
          <a:xfrm>
            <a:off x="484781" y="1283891"/>
            <a:ext cx="269817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R" dirty="0">
                <a:solidFill>
                  <a:srgbClr val="6272A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# project/accounts/</a:t>
            </a:r>
            <a:r>
              <a:rPr lang="en" altLang="ko-KR" dirty="0" err="1">
                <a:solidFill>
                  <a:srgbClr val="6272A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models.py</a:t>
            </a:r>
            <a:endParaRPr lang="en" altLang="ko-KR" dirty="0">
              <a:solidFill>
                <a:srgbClr val="6272A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2CC57A1-EEA1-154E-AD54-5ADD1C00CE02}"/>
              </a:ext>
            </a:extLst>
          </p:cNvPr>
          <p:cNvSpPr/>
          <p:nvPr/>
        </p:nvSpPr>
        <p:spPr>
          <a:xfrm>
            <a:off x="484781" y="3831134"/>
            <a:ext cx="6096000" cy="1529586"/>
          </a:xfrm>
          <a:prstGeom prst="rect">
            <a:avLst/>
          </a:prstGeom>
          <a:solidFill>
            <a:schemeClr val="tx1"/>
          </a:solidFill>
        </p:spPr>
        <p:txBody>
          <a:bodyPr>
            <a:spAutoFit/>
          </a:bodyPr>
          <a:lstStyle/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from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dirty="0" err="1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django.contrib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import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admin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from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dirty="0" err="1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django.contrib.auth.admin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import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dirty="0" err="1">
                <a:solidFill>
                  <a:srgbClr val="8BE9FD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UserAdmin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as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dirty="0" err="1">
                <a:solidFill>
                  <a:srgbClr val="8BE9FD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BaseUserAdmin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from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.models 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import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dirty="0">
                <a:solidFill>
                  <a:srgbClr val="8BE9FD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Profile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from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.views 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import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dirty="0" err="1">
                <a:solidFill>
                  <a:srgbClr val="8BE9FD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CreateUserForm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6272A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# Register your models here.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class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dirty="0" err="1">
                <a:solidFill>
                  <a:srgbClr val="8BE9FD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UserAdmin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(</a:t>
            </a:r>
            <a:r>
              <a:rPr lang="en-US" altLang="ko-KR" dirty="0" err="1">
                <a:solidFill>
                  <a:srgbClr val="8BE9FD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BaseUserAdmin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):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</a:t>
            </a:r>
            <a:r>
              <a:rPr lang="en-US" altLang="ko-KR" dirty="0" err="1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add_form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=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dirty="0" err="1">
                <a:solidFill>
                  <a:srgbClr val="8BE9FD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CreateUserForm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 err="1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admin.site.</a:t>
            </a:r>
            <a:r>
              <a:rPr lang="en-US" altLang="ko-KR" dirty="0" err="1">
                <a:solidFill>
                  <a:srgbClr val="50FA7B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register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(</a:t>
            </a:r>
            <a:r>
              <a:rPr lang="en-US" altLang="ko-KR" dirty="0">
                <a:solidFill>
                  <a:srgbClr val="8BE9FD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Profile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)</a:t>
            </a:r>
            <a:endParaRPr lang="ko-KR" altLang="ko-KR" sz="16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69BA423-1C87-9648-B692-CF1BF6A91FC4}"/>
              </a:ext>
            </a:extLst>
          </p:cNvPr>
          <p:cNvSpPr/>
          <p:nvPr/>
        </p:nvSpPr>
        <p:spPr>
          <a:xfrm>
            <a:off x="484781" y="3464922"/>
            <a:ext cx="269817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R" dirty="0">
                <a:solidFill>
                  <a:srgbClr val="6272A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# project/accounts/</a:t>
            </a:r>
            <a:r>
              <a:rPr lang="en" altLang="ko-KR" dirty="0" err="1">
                <a:solidFill>
                  <a:srgbClr val="6272A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admin.py</a:t>
            </a:r>
            <a:endParaRPr lang="en" altLang="ko-KR" dirty="0">
              <a:solidFill>
                <a:srgbClr val="6272A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18" name="Google Shape;138;p5">
            <a:extLst>
              <a:ext uri="{FF2B5EF4-FFF2-40B4-BE49-F238E27FC236}">
                <a16:creationId xmlns:a16="http://schemas.microsoft.com/office/drawing/2014/main" id="{32908BB6-14A3-80CA-62BF-23F2D46BF9A2}"/>
              </a:ext>
            </a:extLst>
          </p:cNvPr>
          <p:cNvSpPr/>
          <p:nvPr/>
        </p:nvSpPr>
        <p:spPr>
          <a:xfrm>
            <a:off x="396256" y="385210"/>
            <a:ext cx="88525" cy="646331"/>
          </a:xfrm>
          <a:prstGeom prst="rect">
            <a:avLst/>
          </a:prstGeom>
          <a:solidFill>
            <a:srgbClr val="FF0000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" name="Google Shape;140;p5">
            <a:extLst>
              <a:ext uri="{FF2B5EF4-FFF2-40B4-BE49-F238E27FC236}">
                <a16:creationId xmlns:a16="http://schemas.microsoft.com/office/drawing/2014/main" id="{3D94AA96-3D22-5479-DD29-6BD3D397717B}"/>
              </a:ext>
            </a:extLst>
          </p:cNvPr>
          <p:cNvSpPr txBox="1"/>
          <p:nvPr/>
        </p:nvSpPr>
        <p:spPr>
          <a:xfrm>
            <a:off x="584056" y="305085"/>
            <a:ext cx="231740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FF0000"/>
                </a:solidFill>
              </a:rPr>
              <a:t>Django </a:t>
            </a:r>
            <a:r>
              <a:rPr lang="ko-KR" altLang="en-US" sz="2400" b="1" dirty="0">
                <a:solidFill>
                  <a:srgbClr val="FF0000"/>
                </a:solidFill>
              </a:rPr>
              <a:t>심심화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20" name="Google Shape;141;p5">
            <a:extLst>
              <a:ext uri="{FF2B5EF4-FFF2-40B4-BE49-F238E27FC236}">
                <a16:creationId xmlns:a16="http://schemas.microsoft.com/office/drawing/2014/main" id="{FE62D744-0943-AE01-ACE9-7423AC7DD5DD}"/>
              </a:ext>
            </a:extLst>
          </p:cNvPr>
          <p:cNvSpPr txBox="1"/>
          <p:nvPr/>
        </p:nvSpPr>
        <p:spPr>
          <a:xfrm>
            <a:off x="584056" y="766750"/>
            <a:ext cx="1643899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dirty="0">
                <a:solidFill>
                  <a:srgbClr val="7F7F7F"/>
                </a:solidFill>
              </a:rPr>
              <a:t>Django User </a:t>
            </a:r>
            <a:r>
              <a:rPr lang="ko-KR" altLang="en-US" b="1" dirty="0">
                <a:solidFill>
                  <a:srgbClr val="7F7F7F"/>
                </a:solidFill>
              </a:rPr>
              <a:t>확장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6357909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5"/>
          <p:cNvSpPr txBox="1"/>
          <p:nvPr/>
        </p:nvSpPr>
        <p:spPr>
          <a:xfrm>
            <a:off x="396256" y="6365739"/>
            <a:ext cx="1142984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Session </a:t>
            </a:r>
            <a:r>
              <a:rPr lang="en-US" altLang="ko-KR" b="1" dirty="0">
                <a:solidFill>
                  <a:srgbClr val="7F7F7F"/>
                </a:solidFill>
              </a:rPr>
              <a:t>14</a:t>
            </a:r>
            <a:endParaRPr sz="1400" b="1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5"/>
          <p:cNvSpPr txBox="1"/>
          <p:nvPr/>
        </p:nvSpPr>
        <p:spPr>
          <a:xfrm>
            <a:off x="10255829" y="6365739"/>
            <a:ext cx="172034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NE</a:t>
            </a:r>
            <a:r>
              <a:rPr lang="en-US" sz="1400" b="1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T X LIKELION</a:t>
            </a:r>
            <a:endParaRPr sz="1400" b="1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2AE601E-A117-0D44-B798-48C2C7F7D42D}"/>
              </a:ext>
            </a:extLst>
          </p:cNvPr>
          <p:cNvSpPr/>
          <p:nvPr/>
        </p:nvSpPr>
        <p:spPr>
          <a:xfrm>
            <a:off x="396256" y="3057993"/>
            <a:ext cx="6096000" cy="990977"/>
          </a:xfrm>
          <a:prstGeom prst="rect">
            <a:avLst/>
          </a:prstGeom>
          <a:solidFill>
            <a:schemeClr val="tx1"/>
          </a:solidFill>
        </p:spPr>
        <p:txBody>
          <a:bodyPr>
            <a:spAutoFit/>
          </a:bodyPr>
          <a:lstStyle/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&lt;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div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&gt;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&lt;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h1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&gt;</a:t>
            </a:r>
            <a:r>
              <a:rPr lang="ko-KR" altLang="ko-KR" dirty="0">
                <a:solidFill>
                  <a:srgbClr val="F8F8F2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독후감 블로그</a:t>
            </a:r>
            <a:r>
              <a:rPr lang="en-US" altLang="ko-KR" dirty="0">
                <a:solidFill>
                  <a:srgbClr val="F8F8F2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-</a:t>
            </a:r>
            <a:r>
              <a:rPr lang="ko-KR" altLang="ko-KR" dirty="0">
                <a:solidFill>
                  <a:srgbClr val="F8F8F2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회원관리</a:t>
            </a:r>
            <a:r>
              <a:rPr lang="en-US" altLang="ko-KR" dirty="0">
                <a:solidFill>
                  <a:srgbClr val="F8F8F2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&lt;/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h1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&gt;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&lt;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a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i="1" dirty="0" err="1">
                <a:solidFill>
                  <a:srgbClr val="50FA7B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href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=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"</a:t>
            </a:r>
            <a:r>
              <a:rPr lang="en-US" altLang="ko-KR" dirty="0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{% </a:t>
            </a:r>
            <a:r>
              <a:rPr lang="en-US" altLang="ko-KR" dirty="0" err="1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url</a:t>
            </a:r>
            <a:r>
              <a:rPr lang="en-US" altLang="ko-KR" dirty="0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'</a:t>
            </a:r>
            <a:r>
              <a:rPr lang="en-US" altLang="ko-KR" dirty="0" err="1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blog:home</a:t>
            </a:r>
            <a:r>
              <a:rPr lang="en-US" altLang="ko-KR" dirty="0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' %}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"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&gt;</a:t>
            </a:r>
            <a:r>
              <a:rPr lang="ko-KR" altLang="ko-KR" dirty="0">
                <a:solidFill>
                  <a:srgbClr val="F8F8F2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독후감 블로그</a:t>
            </a:r>
            <a:r>
              <a:rPr lang="en-US" altLang="ko-KR" dirty="0">
                <a:solidFill>
                  <a:srgbClr val="F8F8F2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&lt;/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a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&gt;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&lt;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a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i="1" dirty="0" err="1">
                <a:solidFill>
                  <a:srgbClr val="50FA7B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href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=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"</a:t>
            </a:r>
            <a:r>
              <a:rPr lang="en-US" altLang="ko-KR" dirty="0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{% </a:t>
            </a:r>
            <a:r>
              <a:rPr lang="en-US" altLang="ko-KR" dirty="0" err="1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url</a:t>
            </a:r>
            <a:r>
              <a:rPr lang="en-US" altLang="ko-KR" dirty="0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'</a:t>
            </a:r>
            <a:r>
              <a:rPr lang="en-US" altLang="ko-KR" dirty="0" err="1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accounts:signup</a:t>
            </a:r>
            <a:r>
              <a:rPr lang="en-US" altLang="ko-KR" dirty="0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' %}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"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&gt;</a:t>
            </a:r>
            <a:r>
              <a:rPr lang="ko-KR" altLang="ko-KR" dirty="0">
                <a:solidFill>
                  <a:srgbClr val="F8F8F2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회원가입</a:t>
            </a:r>
            <a:r>
              <a:rPr lang="en-US" altLang="ko-KR" dirty="0">
                <a:solidFill>
                  <a:srgbClr val="F8F8F2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&lt;/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a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&gt;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&lt;/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div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&gt;</a:t>
            </a:r>
            <a:endParaRPr lang="ko-KR" altLang="ko-KR" sz="16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60F8466-7824-C540-9F92-3E21A2D2CDD6}"/>
              </a:ext>
            </a:extLst>
          </p:cNvPr>
          <p:cNvSpPr/>
          <p:nvPr/>
        </p:nvSpPr>
        <p:spPr>
          <a:xfrm>
            <a:off x="396256" y="4514857"/>
            <a:ext cx="6096000" cy="1384995"/>
          </a:xfrm>
          <a:prstGeom prst="rect">
            <a:avLst/>
          </a:prstGeom>
          <a:solidFill>
            <a:schemeClr val="tx1"/>
          </a:solidFill>
        </p:spPr>
        <p:txBody>
          <a:bodyPr>
            <a:spAutoFit/>
          </a:bodyPr>
          <a:lstStyle/>
          <a:p>
            <a:r>
              <a:rPr lang="en" altLang="ko-KR" dirty="0">
                <a:solidFill>
                  <a:srgbClr val="F8F8F2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" altLang="ko-KR" dirty="0">
                <a:solidFill>
                  <a:srgbClr val="FF79C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h2</a:t>
            </a:r>
            <a:r>
              <a:rPr lang="en" altLang="ko-KR" dirty="0">
                <a:solidFill>
                  <a:srgbClr val="F8F8F2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ko-KR" altLang="en-US" dirty="0">
                <a:solidFill>
                  <a:srgbClr val="F8F8F2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회원가입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" altLang="ko-KR" dirty="0">
                <a:solidFill>
                  <a:srgbClr val="FF79C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h2</a:t>
            </a:r>
            <a:r>
              <a:rPr lang="en" altLang="ko-KR" dirty="0">
                <a:solidFill>
                  <a:srgbClr val="F8F8F2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</a:p>
          <a:p>
            <a:r>
              <a:rPr lang="en" altLang="ko-KR" dirty="0">
                <a:solidFill>
                  <a:srgbClr val="F8F8F2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" altLang="ko-KR" dirty="0">
                <a:solidFill>
                  <a:srgbClr val="FF79C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form</a:t>
            </a:r>
            <a:r>
              <a:rPr lang="en" altLang="ko-KR" dirty="0">
                <a:solidFill>
                  <a:srgbClr val="F8F8F2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" altLang="ko-KR" i="1" dirty="0">
                <a:solidFill>
                  <a:srgbClr val="50FA7B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method</a:t>
            </a:r>
            <a:r>
              <a:rPr lang="en" altLang="ko-KR" dirty="0">
                <a:solidFill>
                  <a:srgbClr val="FF79C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" altLang="ko-KR" dirty="0">
                <a:solidFill>
                  <a:srgbClr val="E9F28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lang="en" altLang="ko-KR" dirty="0">
                <a:solidFill>
                  <a:srgbClr val="F1FA8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post</a:t>
            </a:r>
            <a:r>
              <a:rPr lang="en" altLang="ko-KR" dirty="0">
                <a:solidFill>
                  <a:srgbClr val="E9F28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lang="en" altLang="ko-KR" dirty="0">
                <a:solidFill>
                  <a:srgbClr val="F8F8F2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" altLang="ko-KR" i="1" dirty="0">
                <a:solidFill>
                  <a:srgbClr val="50FA7B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action</a:t>
            </a:r>
            <a:r>
              <a:rPr lang="en" altLang="ko-KR" dirty="0">
                <a:solidFill>
                  <a:srgbClr val="FF79C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" altLang="ko-KR" dirty="0">
                <a:solidFill>
                  <a:srgbClr val="E9F28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""</a:t>
            </a:r>
            <a:r>
              <a:rPr lang="en" altLang="ko-KR" dirty="0">
                <a:solidFill>
                  <a:srgbClr val="F8F8F2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</a:p>
          <a:p>
            <a:r>
              <a:rPr lang="en" altLang="ko-KR" dirty="0">
                <a:solidFill>
                  <a:srgbClr val="F8F8F2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{% </a:t>
            </a:r>
            <a:r>
              <a:rPr lang="en" altLang="ko-KR" dirty="0" err="1">
                <a:solidFill>
                  <a:srgbClr val="F8F8F2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csrf_token</a:t>
            </a:r>
            <a:r>
              <a:rPr lang="en" altLang="ko-KR" dirty="0">
                <a:solidFill>
                  <a:srgbClr val="F8F8F2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%}</a:t>
            </a:r>
          </a:p>
          <a:p>
            <a:r>
              <a:rPr lang="en" altLang="ko-KR" dirty="0">
                <a:solidFill>
                  <a:srgbClr val="F8F8F2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{{ </a:t>
            </a:r>
            <a:r>
              <a:rPr lang="en" altLang="ko-KR" dirty="0" err="1">
                <a:solidFill>
                  <a:srgbClr val="F8F8F2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form.as_p</a:t>
            </a:r>
            <a:r>
              <a:rPr lang="en" altLang="ko-KR" dirty="0">
                <a:solidFill>
                  <a:srgbClr val="F8F8F2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}}</a:t>
            </a:r>
          </a:p>
          <a:p>
            <a:r>
              <a:rPr lang="en" altLang="ko-KR" dirty="0">
                <a:solidFill>
                  <a:srgbClr val="F8F8F2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" altLang="ko-KR" dirty="0">
                <a:solidFill>
                  <a:srgbClr val="FF79C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input</a:t>
            </a:r>
            <a:r>
              <a:rPr lang="en" altLang="ko-KR" dirty="0">
                <a:solidFill>
                  <a:srgbClr val="F8F8F2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" altLang="ko-KR" i="1" dirty="0">
                <a:solidFill>
                  <a:srgbClr val="50FA7B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type</a:t>
            </a:r>
            <a:r>
              <a:rPr lang="en" altLang="ko-KR" dirty="0">
                <a:solidFill>
                  <a:srgbClr val="FF79C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" altLang="ko-KR" dirty="0">
                <a:solidFill>
                  <a:srgbClr val="E9F28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lang="en" altLang="ko-KR" dirty="0">
                <a:solidFill>
                  <a:srgbClr val="F1FA8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submit</a:t>
            </a:r>
            <a:r>
              <a:rPr lang="en" altLang="ko-KR" dirty="0">
                <a:solidFill>
                  <a:srgbClr val="E9F28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lang="en" altLang="ko-KR" dirty="0">
                <a:solidFill>
                  <a:srgbClr val="F8F8F2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" altLang="ko-KR" i="1" dirty="0">
                <a:solidFill>
                  <a:srgbClr val="50FA7B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value</a:t>
            </a:r>
            <a:r>
              <a:rPr lang="en" altLang="ko-KR" dirty="0">
                <a:solidFill>
                  <a:srgbClr val="FF79C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" altLang="ko-KR" dirty="0">
                <a:solidFill>
                  <a:srgbClr val="E9F28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lang="ko-KR" altLang="en-US" dirty="0">
                <a:solidFill>
                  <a:srgbClr val="F1FA8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회원가입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lang="ko-KR" altLang="en-US" dirty="0">
                <a:solidFill>
                  <a:srgbClr val="F8F8F2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/&gt;</a:t>
            </a:r>
          </a:p>
          <a:p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" altLang="ko-KR" dirty="0">
                <a:solidFill>
                  <a:srgbClr val="FF79C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form</a:t>
            </a:r>
            <a:r>
              <a:rPr lang="en" altLang="ko-KR" dirty="0">
                <a:solidFill>
                  <a:srgbClr val="F8F8F2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28DA2C7-93BE-2945-8125-DA85952DFC36}"/>
              </a:ext>
            </a:extLst>
          </p:cNvPr>
          <p:cNvSpPr/>
          <p:nvPr/>
        </p:nvSpPr>
        <p:spPr>
          <a:xfrm>
            <a:off x="3929329" y="837049"/>
            <a:ext cx="7678615" cy="170912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from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dirty="0" err="1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django.urls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import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dirty="0">
                <a:solidFill>
                  <a:srgbClr val="50FA7B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path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from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accounts 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import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views</a:t>
            </a:r>
            <a:endParaRPr lang="en-US" altLang="ko-KR" sz="1600" kern="100" dirty="0">
              <a:solidFill>
                <a:srgbClr val="F8F8F2"/>
              </a:solidFill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 err="1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app_name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=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'</a:t>
            </a:r>
            <a:r>
              <a:rPr lang="en-US" altLang="ko-KR" dirty="0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accounts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'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 err="1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urlpatterns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=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[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</a:t>
            </a:r>
            <a:r>
              <a:rPr lang="en-US" altLang="ko-KR" dirty="0">
                <a:solidFill>
                  <a:srgbClr val="6272A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# /accounts/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</a:t>
            </a:r>
            <a:r>
              <a:rPr lang="en-US" altLang="ko-KR" dirty="0">
                <a:solidFill>
                  <a:srgbClr val="50FA7B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path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(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''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, </a:t>
            </a:r>
            <a:r>
              <a:rPr lang="en-US" altLang="ko-KR" dirty="0" err="1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views.</a:t>
            </a:r>
            <a:r>
              <a:rPr lang="en-US" altLang="ko-KR" dirty="0" err="1">
                <a:solidFill>
                  <a:srgbClr val="50FA7B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home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, </a:t>
            </a:r>
            <a:r>
              <a:rPr lang="en-US" altLang="ko-KR" i="1" dirty="0">
                <a:solidFill>
                  <a:srgbClr val="FFB86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name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=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'</a:t>
            </a:r>
            <a:r>
              <a:rPr lang="en-US" altLang="ko-KR" dirty="0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home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'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),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</a:t>
            </a:r>
            <a:r>
              <a:rPr lang="en-US" altLang="ko-KR" dirty="0">
                <a:solidFill>
                  <a:srgbClr val="50FA7B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path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(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'</a:t>
            </a:r>
            <a:r>
              <a:rPr lang="en-US" altLang="ko-KR" dirty="0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signup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'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, </a:t>
            </a:r>
            <a:r>
              <a:rPr lang="en-US" altLang="ko-KR" dirty="0" err="1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views.signup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, </a:t>
            </a:r>
            <a:r>
              <a:rPr lang="en-US" altLang="ko-KR" i="1" dirty="0">
                <a:solidFill>
                  <a:srgbClr val="FFB86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name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=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'</a:t>
            </a:r>
            <a:r>
              <a:rPr lang="en-US" altLang="ko-KR" dirty="0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signup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'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),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]</a:t>
            </a:r>
            <a:endParaRPr lang="ko-KR" altLang="ko-KR" sz="16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E04D47D-D14A-AE4E-9A60-BBF11D811F38}"/>
              </a:ext>
            </a:extLst>
          </p:cNvPr>
          <p:cNvSpPr/>
          <p:nvPr/>
        </p:nvSpPr>
        <p:spPr>
          <a:xfrm>
            <a:off x="3929329" y="529272"/>
            <a:ext cx="25186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R" dirty="0">
                <a:solidFill>
                  <a:srgbClr val="6272A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# project/accounts/</a:t>
            </a:r>
            <a:r>
              <a:rPr lang="en" altLang="ko-KR" dirty="0" err="1">
                <a:solidFill>
                  <a:srgbClr val="6272A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urls.py</a:t>
            </a:r>
            <a:endParaRPr lang="en" altLang="ko-KR" dirty="0">
              <a:solidFill>
                <a:srgbClr val="6272A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689A942-EF8D-5543-AF63-4E1298A474EA}"/>
              </a:ext>
            </a:extLst>
          </p:cNvPr>
          <p:cNvSpPr/>
          <p:nvPr/>
        </p:nvSpPr>
        <p:spPr>
          <a:xfrm>
            <a:off x="396256" y="2709612"/>
            <a:ext cx="440377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R" dirty="0">
                <a:solidFill>
                  <a:srgbClr val="6272A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# project/accounts/templates/accounts/</a:t>
            </a:r>
            <a:r>
              <a:rPr lang="en" altLang="ko-KR" dirty="0" err="1">
                <a:solidFill>
                  <a:srgbClr val="6272A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home.html</a:t>
            </a:r>
            <a:endParaRPr lang="en" altLang="ko-KR" dirty="0">
              <a:solidFill>
                <a:srgbClr val="6272A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623E63E-04F0-5748-9608-6C37E3B208FC}"/>
              </a:ext>
            </a:extLst>
          </p:cNvPr>
          <p:cNvSpPr/>
          <p:nvPr/>
        </p:nvSpPr>
        <p:spPr>
          <a:xfrm>
            <a:off x="396256" y="4148177"/>
            <a:ext cx="458330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R" dirty="0">
                <a:solidFill>
                  <a:srgbClr val="6272A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# project/accounts/templates/accounts/</a:t>
            </a:r>
            <a:r>
              <a:rPr lang="en" altLang="ko-KR" dirty="0" err="1">
                <a:solidFill>
                  <a:srgbClr val="6272A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signup.html</a:t>
            </a:r>
            <a:endParaRPr lang="en" altLang="ko-KR" dirty="0">
              <a:solidFill>
                <a:srgbClr val="6272A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21" name="Google Shape;138;p5">
            <a:extLst>
              <a:ext uri="{FF2B5EF4-FFF2-40B4-BE49-F238E27FC236}">
                <a16:creationId xmlns:a16="http://schemas.microsoft.com/office/drawing/2014/main" id="{A2FAA741-4616-7393-D1A5-5F94EB9EFC43}"/>
              </a:ext>
            </a:extLst>
          </p:cNvPr>
          <p:cNvSpPr/>
          <p:nvPr/>
        </p:nvSpPr>
        <p:spPr>
          <a:xfrm>
            <a:off x="396256" y="385210"/>
            <a:ext cx="88525" cy="646331"/>
          </a:xfrm>
          <a:prstGeom prst="rect">
            <a:avLst/>
          </a:prstGeom>
          <a:solidFill>
            <a:srgbClr val="FF0000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" name="Google Shape;140;p5">
            <a:extLst>
              <a:ext uri="{FF2B5EF4-FFF2-40B4-BE49-F238E27FC236}">
                <a16:creationId xmlns:a16="http://schemas.microsoft.com/office/drawing/2014/main" id="{8A1EE134-BDE5-D035-526B-6B559339760F}"/>
              </a:ext>
            </a:extLst>
          </p:cNvPr>
          <p:cNvSpPr txBox="1"/>
          <p:nvPr/>
        </p:nvSpPr>
        <p:spPr>
          <a:xfrm>
            <a:off x="584056" y="305085"/>
            <a:ext cx="231740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FF0000"/>
                </a:solidFill>
              </a:rPr>
              <a:t>Django </a:t>
            </a:r>
            <a:r>
              <a:rPr lang="ko-KR" altLang="en-US" sz="2400" b="1" dirty="0">
                <a:solidFill>
                  <a:srgbClr val="FF0000"/>
                </a:solidFill>
              </a:rPr>
              <a:t>심심화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23" name="Google Shape;141;p5">
            <a:extLst>
              <a:ext uri="{FF2B5EF4-FFF2-40B4-BE49-F238E27FC236}">
                <a16:creationId xmlns:a16="http://schemas.microsoft.com/office/drawing/2014/main" id="{7D8DCB67-E703-6B56-F845-E506694ACD5B}"/>
              </a:ext>
            </a:extLst>
          </p:cNvPr>
          <p:cNvSpPr txBox="1"/>
          <p:nvPr/>
        </p:nvSpPr>
        <p:spPr>
          <a:xfrm>
            <a:off x="584056" y="766750"/>
            <a:ext cx="1643899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dirty="0">
                <a:solidFill>
                  <a:srgbClr val="7F7F7F"/>
                </a:solidFill>
              </a:rPr>
              <a:t>Django User </a:t>
            </a:r>
            <a:r>
              <a:rPr lang="ko-KR" altLang="en-US" b="1" dirty="0">
                <a:solidFill>
                  <a:srgbClr val="7F7F7F"/>
                </a:solidFill>
              </a:rPr>
              <a:t>확장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5167638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5"/>
          <p:cNvSpPr txBox="1"/>
          <p:nvPr/>
        </p:nvSpPr>
        <p:spPr>
          <a:xfrm>
            <a:off x="396256" y="6365739"/>
            <a:ext cx="1142984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Session </a:t>
            </a:r>
            <a:r>
              <a:rPr lang="en-US" altLang="ko-KR" b="1" dirty="0">
                <a:solidFill>
                  <a:srgbClr val="7F7F7F"/>
                </a:solidFill>
              </a:rPr>
              <a:t>14</a:t>
            </a:r>
            <a:endParaRPr sz="1400" b="1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5"/>
          <p:cNvSpPr txBox="1"/>
          <p:nvPr/>
        </p:nvSpPr>
        <p:spPr>
          <a:xfrm>
            <a:off x="10255829" y="6365739"/>
            <a:ext cx="172034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NE</a:t>
            </a:r>
            <a:r>
              <a:rPr lang="en-US" sz="1400" b="1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T X LIKELION</a:t>
            </a:r>
            <a:endParaRPr sz="1400" b="1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635FA75-D14F-FF44-B2F6-66A938CEC380}"/>
              </a:ext>
            </a:extLst>
          </p:cNvPr>
          <p:cNvSpPr/>
          <p:nvPr/>
        </p:nvSpPr>
        <p:spPr>
          <a:xfrm>
            <a:off x="6311735" y="819464"/>
            <a:ext cx="3416320" cy="307777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" altLang="ko-KR" dirty="0">
                <a:solidFill>
                  <a:srgbClr val="BD93F9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AUTH_USER_MODEL</a:t>
            </a:r>
            <a:r>
              <a:rPr lang="en" altLang="ko-KR" dirty="0">
                <a:solidFill>
                  <a:srgbClr val="F8F8F2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" altLang="ko-KR" dirty="0">
                <a:solidFill>
                  <a:srgbClr val="FF79C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" altLang="ko-KR" dirty="0">
                <a:solidFill>
                  <a:srgbClr val="F8F8F2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" altLang="ko-KR" dirty="0">
                <a:solidFill>
                  <a:srgbClr val="E9F28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'</a:t>
            </a:r>
            <a:r>
              <a:rPr lang="en" altLang="ko-KR" dirty="0" err="1">
                <a:solidFill>
                  <a:srgbClr val="F1FA8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accounts.Profile</a:t>
            </a:r>
            <a:r>
              <a:rPr lang="en" altLang="ko-KR" dirty="0">
                <a:solidFill>
                  <a:srgbClr val="E9F28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'</a:t>
            </a:r>
            <a:endParaRPr lang="en" altLang="ko-KR" dirty="0">
              <a:solidFill>
                <a:srgbClr val="F8F8F2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FDD7EC2-3C44-EB47-82D1-D41D72C7E004}"/>
              </a:ext>
            </a:extLst>
          </p:cNvPr>
          <p:cNvSpPr/>
          <p:nvPr/>
        </p:nvSpPr>
        <p:spPr>
          <a:xfrm>
            <a:off x="484781" y="1340826"/>
            <a:ext cx="269817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R" dirty="0">
                <a:solidFill>
                  <a:srgbClr val="6272A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# project/accounts/</a:t>
            </a:r>
            <a:r>
              <a:rPr lang="en" altLang="ko-KR" dirty="0" err="1">
                <a:solidFill>
                  <a:srgbClr val="6272A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views.py</a:t>
            </a:r>
            <a:endParaRPr lang="en" altLang="ko-KR" dirty="0">
              <a:solidFill>
                <a:srgbClr val="6272A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C8BB43B-73B7-3840-A75D-1AD2520CD9CA}"/>
              </a:ext>
            </a:extLst>
          </p:cNvPr>
          <p:cNvSpPr/>
          <p:nvPr/>
        </p:nvSpPr>
        <p:spPr>
          <a:xfrm>
            <a:off x="6311735" y="510035"/>
            <a:ext cx="27879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R" dirty="0">
                <a:solidFill>
                  <a:srgbClr val="6272A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# project/project/</a:t>
            </a:r>
            <a:r>
              <a:rPr lang="en" altLang="ko-KR" dirty="0" err="1">
                <a:solidFill>
                  <a:srgbClr val="6272A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settings.py</a:t>
            </a:r>
            <a:endParaRPr lang="en" altLang="ko-KR" dirty="0">
              <a:solidFill>
                <a:srgbClr val="6272A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5657824-A8C8-D740-90E3-37B5033BACDA}"/>
              </a:ext>
            </a:extLst>
          </p:cNvPr>
          <p:cNvSpPr/>
          <p:nvPr/>
        </p:nvSpPr>
        <p:spPr>
          <a:xfrm>
            <a:off x="506128" y="1690563"/>
            <a:ext cx="7872046" cy="393543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from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dirty="0" err="1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django.shortcuts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import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dirty="0">
                <a:solidFill>
                  <a:srgbClr val="50FA7B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render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, </a:t>
            </a:r>
            <a:r>
              <a:rPr lang="en-US" altLang="ko-KR" dirty="0">
                <a:solidFill>
                  <a:srgbClr val="50FA7B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redirect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from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.models 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import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dirty="0">
                <a:solidFill>
                  <a:srgbClr val="8BE9FD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Profile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from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dirty="0" err="1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django.contrib.auth.forms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import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dirty="0" err="1">
                <a:solidFill>
                  <a:srgbClr val="8BE9FD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UserCreationForm</a:t>
            </a:r>
            <a:endParaRPr lang="en-US" altLang="ko-KR" sz="1600" kern="100" dirty="0">
              <a:solidFill>
                <a:srgbClr val="8BE9FD"/>
              </a:solidFill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6272A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# Create your views here.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def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dirty="0">
                <a:solidFill>
                  <a:srgbClr val="50FA7B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home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(</a:t>
            </a:r>
            <a:r>
              <a:rPr lang="en-US" altLang="ko-KR" i="1" dirty="0">
                <a:solidFill>
                  <a:srgbClr val="FFB86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request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):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return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dirty="0">
                <a:solidFill>
                  <a:srgbClr val="50FA7B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render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(</a:t>
            </a:r>
            <a:r>
              <a:rPr lang="en-US" altLang="ko-KR" i="1" dirty="0">
                <a:solidFill>
                  <a:srgbClr val="FFB86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request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, 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'</a:t>
            </a:r>
            <a:r>
              <a:rPr lang="en-US" altLang="ko-KR" dirty="0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accounts/</a:t>
            </a:r>
            <a:r>
              <a:rPr lang="en-US" altLang="ko-KR" dirty="0" err="1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home.html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'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)</a:t>
            </a:r>
            <a:endParaRPr lang="en-US" altLang="ko-KR" sz="1600" kern="100" dirty="0">
              <a:solidFill>
                <a:srgbClr val="F8F8F2"/>
              </a:solidFill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class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dirty="0" err="1">
                <a:solidFill>
                  <a:srgbClr val="8BE9FD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CreateUserForm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(</a:t>
            </a:r>
            <a:r>
              <a:rPr lang="en-US" altLang="ko-KR" dirty="0" err="1">
                <a:solidFill>
                  <a:srgbClr val="8BE9FD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UserCreationForm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):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class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dirty="0">
                <a:solidFill>
                  <a:srgbClr val="8BE9FD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Meta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: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    model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=</a:t>
            </a:r>
            <a:r>
              <a:rPr lang="en-US" altLang="ko-KR" dirty="0">
                <a:solidFill>
                  <a:srgbClr val="8BE9FD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Profile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    fields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=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[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'</a:t>
            </a:r>
            <a:r>
              <a:rPr lang="en-US" altLang="ko-KR" dirty="0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username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'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, 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'</a:t>
            </a:r>
            <a:r>
              <a:rPr lang="en-US" altLang="ko-KR" dirty="0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email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'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, 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'</a:t>
            </a:r>
            <a:r>
              <a:rPr lang="en-US" altLang="ko-KR" dirty="0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age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'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, 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'</a:t>
            </a:r>
            <a:r>
              <a:rPr lang="en-US" altLang="ko-KR" dirty="0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password1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'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, 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'</a:t>
            </a:r>
            <a:r>
              <a:rPr lang="en-US" altLang="ko-KR" dirty="0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password2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'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]</a:t>
            </a:r>
            <a:endParaRPr lang="en-US" altLang="ko-KR" sz="1600" kern="100" dirty="0">
              <a:solidFill>
                <a:srgbClr val="F8F8F2"/>
              </a:solidFill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def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dirty="0">
                <a:solidFill>
                  <a:srgbClr val="50FA7B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signup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(</a:t>
            </a:r>
            <a:r>
              <a:rPr lang="en-US" altLang="ko-KR" i="1" dirty="0">
                <a:solidFill>
                  <a:srgbClr val="FFB86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request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):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form 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=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dirty="0" err="1">
                <a:solidFill>
                  <a:srgbClr val="8BE9FD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CreateUserForm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if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i="1" dirty="0" err="1">
                <a:solidFill>
                  <a:srgbClr val="FFB86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request</a:t>
            </a:r>
            <a:r>
              <a:rPr lang="en-US" altLang="ko-KR" dirty="0" err="1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.method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==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"</a:t>
            </a:r>
            <a:r>
              <a:rPr lang="en-US" altLang="ko-KR" dirty="0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POST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"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: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    form 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=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dirty="0" err="1">
                <a:solidFill>
                  <a:srgbClr val="8BE9FD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CreateUserForm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(</a:t>
            </a:r>
            <a:r>
              <a:rPr lang="en-US" altLang="ko-KR" i="1" dirty="0" err="1">
                <a:solidFill>
                  <a:srgbClr val="FFB86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request</a:t>
            </a:r>
            <a:r>
              <a:rPr lang="en-US" altLang="ko-KR" dirty="0" err="1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.</a:t>
            </a:r>
            <a:r>
              <a:rPr lang="en-US" altLang="ko-KR" dirty="0" err="1">
                <a:solidFill>
                  <a:srgbClr val="BD93F9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POST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)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    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if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dirty="0" err="1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form.</a:t>
            </a:r>
            <a:r>
              <a:rPr lang="en-US" altLang="ko-KR" dirty="0" err="1">
                <a:solidFill>
                  <a:srgbClr val="50FA7B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is_valid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():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        </a:t>
            </a:r>
            <a:r>
              <a:rPr lang="en-US" altLang="ko-KR" dirty="0" err="1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form.</a:t>
            </a:r>
            <a:r>
              <a:rPr lang="en-US" altLang="ko-KR" dirty="0" err="1">
                <a:solidFill>
                  <a:srgbClr val="50FA7B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save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()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        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return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dirty="0">
                <a:solidFill>
                  <a:srgbClr val="50FA7B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redirect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(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'</a:t>
            </a:r>
            <a:r>
              <a:rPr lang="en-US" altLang="ko-KR" dirty="0" err="1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accounts:home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'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)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return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dirty="0">
                <a:solidFill>
                  <a:srgbClr val="50FA7B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render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(</a:t>
            </a:r>
            <a:r>
              <a:rPr lang="en-US" altLang="ko-KR" i="1" dirty="0">
                <a:solidFill>
                  <a:srgbClr val="FFB86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request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, 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'</a:t>
            </a:r>
            <a:r>
              <a:rPr lang="en-US" altLang="ko-KR" dirty="0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accounts/</a:t>
            </a:r>
            <a:r>
              <a:rPr lang="en-US" altLang="ko-KR" dirty="0" err="1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signup.html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'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, {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'</a:t>
            </a:r>
            <a:r>
              <a:rPr lang="en-US" altLang="ko-KR" dirty="0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form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'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: form})</a:t>
            </a:r>
            <a:endParaRPr lang="ko-KR" altLang="ko-KR" sz="16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651C40D-ABCB-504F-8A1B-A41C5A22199A}"/>
              </a:ext>
            </a:extLst>
          </p:cNvPr>
          <p:cNvSpPr/>
          <p:nvPr/>
        </p:nvSpPr>
        <p:spPr>
          <a:xfrm>
            <a:off x="484781" y="5861962"/>
            <a:ext cx="3326552" cy="307777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" altLang="ko-KR" dirty="0">
                <a:solidFill>
                  <a:srgbClr val="FF79C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from</a:t>
            </a:r>
            <a:r>
              <a:rPr lang="en" altLang="ko-KR" dirty="0">
                <a:solidFill>
                  <a:srgbClr val="F8F8F2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" altLang="ko-KR" dirty="0" err="1">
                <a:solidFill>
                  <a:srgbClr val="F8F8F2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accounts.models</a:t>
            </a:r>
            <a:r>
              <a:rPr lang="en" altLang="ko-KR" dirty="0">
                <a:solidFill>
                  <a:srgbClr val="F8F8F2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" altLang="ko-KR" dirty="0">
                <a:solidFill>
                  <a:srgbClr val="FF79C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import</a:t>
            </a:r>
            <a:r>
              <a:rPr lang="en" altLang="ko-KR" dirty="0">
                <a:solidFill>
                  <a:srgbClr val="F8F8F2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" altLang="ko-KR" dirty="0">
                <a:solidFill>
                  <a:srgbClr val="8BE9FD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Profile</a:t>
            </a:r>
            <a:endParaRPr lang="en" altLang="ko-KR" dirty="0">
              <a:solidFill>
                <a:srgbClr val="F8F8F2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046B92A-A671-8642-A09F-EFBBB2562F4C}"/>
              </a:ext>
            </a:extLst>
          </p:cNvPr>
          <p:cNvSpPr/>
          <p:nvPr/>
        </p:nvSpPr>
        <p:spPr>
          <a:xfrm>
            <a:off x="440518" y="5586761"/>
            <a:ext cx="23391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R" dirty="0">
                <a:solidFill>
                  <a:srgbClr val="6272A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# project/blog/</a:t>
            </a:r>
            <a:r>
              <a:rPr lang="en" altLang="ko-KR" dirty="0" err="1">
                <a:solidFill>
                  <a:srgbClr val="6272A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models.py</a:t>
            </a:r>
            <a:endParaRPr lang="en" altLang="ko-KR" dirty="0">
              <a:solidFill>
                <a:srgbClr val="6272A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BF8124-84E7-754B-B144-F8DF3E95DB2E}"/>
              </a:ext>
            </a:extLst>
          </p:cNvPr>
          <p:cNvSpPr txBox="1"/>
          <p:nvPr/>
        </p:nvSpPr>
        <p:spPr>
          <a:xfrm>
            <a:off x="4307305" y="5861962"/>
            <a:ext cx="3164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User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싹 다 </a:t>
            </a:r>
            <a:r>
              <a:rPr kumimoji="1" lang="en-US" altLang="ko-KR" dirty="0"/>
              <a:t>Profile</a:t>
            </a:r>
            <a:r>
              <a:rPr kumimoji="1" lang="ko-KR" altLang="en-US" dirty="0"/>
              <a:t>로 변경</a:t>
            </a:r>
          </a:p>
        </p:txBody>
      </p:sp>
      <p:sp>
        <p:nvSpPr>
          <p:cNvPr id="20" name="Google Shape;138;p5">
            <a:extLst>
              <a:ext uri="{FF2B5EF4-FFF2-40B4-BE49-F238E27FC236}">
                <a16:creationId xmlns:a16="http://schemas.microsoft.com/office/drawing/2014/main" id="{1F96D748-4B6D-9320-D4A1-3CBB0462FC98}"/>
              </a:ext>
            </a:extLst>
          </p:cNvPr>
          <p:cNvSpPr/>
          <p:nvPr/>
        </p:nvSpPr>
        <p:spPr>
          <a:xfrm>
            <a:off x="396256" y="385210"/>
            <a:ext cx="88525" cy="646331"/>
          </a:xfrm>
          <a:prstGeom prst="rect">
            <a:avLst/>
          </a:prstGeom>
          <a:solidFill>
            <a:srgbClr val="FF0000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" name="Google Shape;140;p5">
            <a:extLst>
              <a:ext uri="{FF2B5EF4-FFF2-40B4-BE49-F238E27FC236}">
                <a16:creationId xmlns:a16="http://schemas.microsoft.com/office/drawing/2014/main" id="{451D6D47-8274-503D-E6E3-74E186AB64CD}"/>
              </a:ext>
            </a:extLst>
          </p:cNvPr>
          <p:cNvSpPr txBox="1"/>
          <p:nvPr/>
        </p:nvSpPr>
        <p:spPr>
          <a:xfrm>
            <a:off x="584056" y="305085"/>
            <a:ext cx="231740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FF0000"/>
                </a:solidFill>
              </a:rPr>
              <a:t>Django </a:t>
            </a:r>
            <a:r>
              <a:rPr lang="ko-KR" altLang="en-US" sz="2400" b="1" dirty="0">
                <a:solidFill>
                  <a:srgbClr val="FF0000"/>
                </a:solidFill>
              </a:rPr>
              <a:t>심심화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22" name="Google Shape;141;p5">
            <a:extLst>
              <a:ext uri="{FF2B5EF4-FFF2-40B4-BE49-F238E27FC236}">
                <a16:creationId xmlns:a16="http://schemas.microsoft.com/office/drawing/2014/main" id="{8C307192-CB86-C166-D7B1-B627EF47CB47}"/>
              </a:ext>
            </a:extLst>
          </p:cNvPr>
          <p:cNvSpPr txBox="1"/>
          <p:nvPr/>
        </p:nvSpPr>
        <p:spPr>
          <a:xfrm>
            <a:off x="584056" y="766750"/>
            <a:ext cx="1643899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dirty="0">
                <a:solidFill>
                  <a:srgbClr val="7F7F7F"/>
                </a:solidFill>
              </a:rPr>
              <a:t>Django User </a:t>
            </a:r>
            <a:r>
              <a:rPr lang="ko-KR" altLang="en-US" b="1" dirty="0">
                <a:solidFill>
                  <a:srgbClr val="7F7F7F"/>
                </a:solidFill>
              </a:rPr>
              <a:t>확장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3813240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5"/>
          <p:cNvSpPr txBox="1"/>
          <p:nvPr/>
        </p:nvSpPr>
        <p:spPr>
          <a:xfrm>
            <a:off x="396256" y="6365739"/>
            <a:ext cx="1142984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Session </a:t>
            </a:r>
            <a:r>
              <a:rPr lang="en-US" altLang="ko-KR" b="1" dirty="0">
                <a:solidFill>
                  <a:srgbClr val="7F7F7F"/>
                </a:solidFill>
              </a:rPr>
              <a:t>14</a:t>
            </a:r>
            <a:endParaRPr sz="1400" b="1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5"/>
          <p:cNvSpPr txBox="1"/>
          <p:nvPr/>
        </p:nvSpPr>
        <p:spPr>
          <a:xfrm>
            <a:off x="10255829" y="6365739"/>
            <a:ext cx="172034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NE</a:t>
            </a:r>
            <a:r>
              <a:rPr lang="en-US" sz="1400" b="1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T X LIKELION</a:t>
            </a:r>
            <a:endParaRPr sz="1400" b="1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EB208F0-8D2B-1F46-B6B9-5F5BDE63BB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9427" y="1336431"/>
            <a:ext cx="5292573" cy="36600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D1FCF40-F528-DE41-AE60-078B3EB1B489}"/>
              </a:ext>
            </a:extLst>
          </p:cNvPr>
          <p:cNvSpPr txBox="1"/>
          <p:nvPr/>
        </p:nvSpPr>
        <p:spPr>
          <a:xfrm>
            <a:off x="396256" y="2111007"/>
            <a:ext cx="700645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장고의  주기능 중 하나</a:t>
            </a:r>
          </a:p>
          <a:p>
            <a:r>
              <a:rPr lang="en" altLang="ko-KR" dirty="0"/>
              <a:t>Model</a:t>
            </a:r>
            <a:r>
              <a:rPr lang="ko-KR" altLang="en-US" dirty="0" err="1"/>
              <a:t>처럼</a:t>
            </a:r>
            <a:r>
              <a:rPr lang="ko-KR" altLang="en-US" dirty="0"/>
              <a:t> </a:t>
            </a:r>
            <a:r>
              <a:rPr lang="en" altLang="ko-KR" dirty="0"/>
              <a:t>Form</a:t>
            </a:r>
            <a:r>
              <a:rPr lang="ko-KR" altLang="en-US" dirty="0"/>
              <a:t>클래스를 정의하면</a:t>
            </a:r>
            <a:r>
              <a:rPr lang="en-US" altLang="ko-KR" dirty="0"/>
              <a:t>,</a:t>
            </a:r>
          </a:p>
          <a:p>
            <a:r>
              <a:rPr lang="en-US" altLang="ko-KR" dirty="0"/>
              <a:t>Model</a:t>
            </a:r>
            <a:r>
              <a:rPr lang="ko-KR" altLang="en-US" dirty="0"/>
              <a:t>이 </a:t>
            </a:r>
            <a:r>
              <a:rPr lang="en" altLang="ko-KR" dirty="0"/>
              <a:t>DB</a:t>
            </a:r>
            <a:r>
              <a:rPr lang="ko-KR" altLang="en-US" dirty="0"/>
              <a:t>랑 상호작용 하는 것처럼 </a:t>
            </a:r>
            <a:r>
              <a:rPr lang="en-US" altLang="ko-KR" dirty="0"/>
              <a:t>Form</a:t>
            </a:r>
            <a:r>
              <a:rPr lang="ko-KR" altLang="en-US" dirty="0"/>
              <a:t>클래스와 </a:t>
            </a:r>
            <a:r>
              <a:rPr lang="ko-KR" altLang="en-US" dirty="0" err="1"/>
              <a:t>프론트엔드가</a:t>
            </a:r>
            <a:r>
              <a:rPr lang="ko-KR" altLang="en-US" dirty="0"/>
              <a:t> 상호작용한다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" altLang="ko-KR" dirty="0"/>
              <a:t>Form</a:t>
            </a:r>
            <a:r>
              <a:rPr lang="ko-KR" altLang="en-US" dirty="0"/>
              <a:t>클래스를 상속받아서 따로 </a:t>
            </a:r>
            <a:r>
              <a:rPr lang="en-US" altLang="ko-KR" dirty="0" err="1"/>
              <a:t>forms.py</a:t>
            </a:r>
            <a:r>
              <a:rPr lang="ko-KR" altLang="en-US" dirty="0" err="1"/>
              <a:t>를</a:t>
            </a:r>
            <a:r>
              <a:rPr lang="ko-KR" altLang="en-US" dirty="0"/>
              <a:t> 만들어 사용하며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endParaRPr lang="en-US" altLang="ko-KR" dirty="0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ko-KR" altLang="en-US" dirty="0" err="1"/>
              <a:t>입력폼</a:t>
            </a:r>
            <a:r>
              <a:rPr lang="ko-KR" altLang="en-US" dirty="0"/>
              <a:t> </a:t>
            </a:r>
            <a:r>
              <a:rPr lang="en" altLang="ko-KR" dirty="0"/>
              <a:t>HTML </a:t>
            </a:r>
            <a:r>
              <a:rPr lang="ko-KR" altLang="en-US" dirty="0"/>
              <a:t>생성</a:t>
            </a:r>
            <a:r>
              <a:rPr lang="en-US" altLang="ko-KR" dirty="0"/>
              <a:t>( form.</a:t>
            </a:r>
            <a:r>
              <a:rPr lang="en" altLang="ko-KR" dirty="0" err="1"/>
              <a:t>as_table</a:t>
            </a:r>
            <a:r>
              <a:rPr lang="en" altLang="ko-KR" dirty="0"/>
              <a:t>(), </a:t>
            </a:r>
            <a:r>
              <a:rPr lang="en" altLang="ko-KR" dirty="0" err="1"/>
              <a:t>form.as_p</a:t>
            </a:r>
            <a:r>
              <a:rPr lang="en" altLang="ko-KR" dirty="0"/>
              <a:t>(), </a:t>
            </a:r>
            <a:r>
              <a:rPr lang="en" altLang="ko-KR" dirty="0" err="1"/>
              <a:t>form.as_ul</a:t>
            </a:r>
            <a:r>
              <a:rPr lang="en" altLang="ko-KR" dirty="0"/>
              <a:t>() </a:t>
            </a:r>
            <a:r>
              <a:rPr lang="ko-KR" altLang="en-US" dirty="0"/>
              <a:t>등</a:t>
            </a:r>
            <a:r>
              <a:rPr lang="en-US" altLang="ko-KR" dirty="0"/>
              <a:t>)</a:t>
            </a:r>
            <a:endParaRPr lang="ko-KR" altLang="en-US" dirty="0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ko-KR" altLang="en-US" b="1" dirty="0" err="1"/>
              <a:t>입력폼</a:t>
            </a:r>
            <a:r>
              <a:rPr lang="ko-KR" altLang="en-US" b="1" dirty="0"/>
              <a:t> 값 검증</a:t>
            </a:r>
            <a:r>
              <a:rPr lang="en-US" altLang="ko-KR" b="1" dirty="0"/>
              <a:t>(</a:t>
            </a:r>
            <a:r>
              <a:rPr lang="en" altLang="ko-KR" b="1" dirty="0"/>
              <a:t>validation) </a:t>
            </a:r>
            <a:r>
              <a:rPr lang="ko-KR" altLang="en-US" b="1" dirty="0"/>
              <a:t>및 값 변환</a:t>
            </a:r>
            <a:r>
              <a:rPr lang="ko-KR" altLang="en-US" dirty="0"/>
              <a:t> </a:t>
            </a:r>
            <a:endParaRPr lang="en-US" altLang="ko-KR" dirty="0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검증을 통과한 값들을 </a:t>
            </a:r>
            <a:r>
              <a:rPr lang="ko-KR" altLang="en-US" b="1" dirty="0" err="1"/>
              <a:t>사전타입</a:t>
            </a:r>
            <a:r>
              <a:rPr lang="en-US" altLang="ko-KR" dirty="0"/>
              <a:t>(</a:t>
            </a:r>
            <a:r>
              <a:rPr lang="en" altLang="ko-KR" dirty="0" err="1"/>
              <a:t>cleaned_data</a:t>
            </a:r>
            <a:r>
              <a:rPr lang="en-US" altLang="ko-KR" dirty="0"/>
              <a:t>)</a:t>
            </a:r>
            <a:r>
              <a:rPr lang="ko-KR" altLang="en-US" dirty="0" err="1"/>
              <a:t>으로</a:t>
            </a:r>
            <a:r>
              <a:rPr lang="ko-KR" altLang="en-US" dirty="0"/>
              <a:t> 제공</a:t>
            </a:r>
            <a:endParaRPr lang="en-US" altLang="ko-KR" dirty="0"/>
          </a:p>
          <a:p>
            <a:pPr lvl="1"/>
            <a:r>
              <a:rPr lang="ko-KR" altLang="en-US" dirty="0"/>
              <a:t>등의 역할을 수행한다</a:t>
            </a:r>
            <a:r>
              <a:rPr lang="en-US" altLang="ko-KR" dirty="0"/>
              <a:t>. </a:t>
            </a:r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일반 폼</a:t>
            </a:r>
            <a:r>
              <a:rPr lang="en-US" altLang="ko-KR" dirty="0"/>
              <a:t>, </a:t>
            </a:r>
            <a:r>
              <a:rPr lang="ko-KR" altLang="en-US" dirty="0"/>
              <a:t>모델 폼</a:t>
            </a:r>
            <a:r>
              <a:rPr lang="en-US" altLang="ko-KR" dirty="0"/>
              <a:t>, </a:t>
            </a:r>
            <a:r>
              <a:rPr lang="ko-KR" altLang="en-US" dirty="0" err="1"/>
              <a:t>폼셋</a:t>
            </a:r>
            <a:r>
              <a:rPr lang="ko-KR" altLang="en-US" dirty="0"/>
              <a:t> 등의 종류가 있다</a:t>
            </a:r>
            <a:r>
              <a:rPr lang="en-US" altLang="ko-KR" dirty="0"/>
              <a:t>.</a:t>
            </a:r>
          </a:p>
          <a:p>
            <a:endParaRPr kumimoji="1" lang="ko-KR" altLang="en-US" dirty="0"/>
          </a:p>
        </p:txBody>
      </p:sp>
      <p:sp>
        <p:nvSpPr>
          <p:cNvPr id="9" name="Google Shape;138;p5">
            <a:extLst>
              <a:ext uri="{FF2B5EF4-FFF2-40B4-BE49-F238E27FC236}">
                <a16:creationId xmlns:a16="http://schemas.microsoft.com/office/drawing/2014/main" id="{46F7344C-0113-017B-A120-E002D54A0792}"/>
              </a:ext>
            </a:extLst>
          </p:cNvPr>
          <p:cNvSpPr/>
          <p:nvPr/>
        </p:nvSpPr>
        <p:spPr>
          <a:xfrm>
            <a:off x="396256" y="385210"/>
            <a:ext cx="88525" cy="646331"/>
          </a:xfrm>
          <a:prstGeom prst="rect">
            <a:avLst/>
          </a:prstGeom>
          <a:solidFill>
            <a:srgbClr val="FF0000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140;p5">
            <a:extLst>
              <a:ext uri="{FF2B5EF4-FFF2-40B4-BE49-F238E27FC236}">
                <a16:creationId xmlns:a16="http://schemas.microsoft.com/office/drawing/2014/main" id="{43A0DE1C-9683-D10A-6FC9-6623B253E7C1}"/>
              </a:ext>
            </a:extLst>
          </p:cNvPr>
          <p:cNvSpPr txBox="1"/>
          <p:nvPr/>
        </p:nvSpPr>
        <p:spPr>
          <a:xfrm>
            <a:off x="584056" y="305085"/>
            <a:ext cx="231740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FF0000"/>
                </a:solidFill>
              </a:rPr>
              <a:t>Django </a:t>
            </a:r>
            <a:r>
              <a:rPr lang="ko-KR" altLang="en-US" sz="2400" b="1" dirty="0">
                <a:solidFill>
                  <a:srgbClr val="FF0000"/>
                </a:solidFill>
              </a:rPr>
              <a:t>심심화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1" name="Google Shape;141;p5">
            <a:extLst>
              <a:ext uri="{FF2B5EF4-FFF2-40B4-BE49-F238E27FC236}">
                <a16:creationId xmlns:a16="http://schemas.microsoft.com/office/drawing/2014/main" id="{6E98C887-DFFA-46C9-93F2-ABFCB485EEFE}"/>
              </a:ext>
            </a:extLst>
          </p:cNvPr>
          <p:cNvSpPr txBox="1"/>
          <p:nvPr/>
        </p:nvSpPr>
        <p:spPr>
          <a:xfrm>
            <a:off x="584056" y="766750"/>
            <a:ext cx="1643899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dirty="0">
                <a:solidFill>
                  <a:srgbClr val="7F7F7F"/>
                </a:solidFill>
              </a:rPr>
              <a:t>Form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5897585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5"/>
          <p:cNvSpPr txBox="1"/>
          <p:nvPr/>
        </p:nvSpPr>
        <p:spPr>
          <a:xfrm>
            <a:off x="396256" y="6365739"/>
            <a:ext cx="1142984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Session </a:t>
            </a:r>
            <a:r>
              <a:rPr lang="en-US" altLang="ko-KR" b="1" dirty="0">
                <a:solidFill>
                  <a:srgbClr val="7F7F7F"/>
                </a:solidFill>
              </a:rPr>
              <a:t>14</a:t>
            </a:r>
            <a:endParaRPr sz="1400" b="1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5"/>
          <p:cNvSpPr txBox="1"/>
          <p:nvPr/>
        </p:nvSpPr>
        <p:spPr>
          <a:xfrm>
            <a:off x="10255829" y="6365739"/>
            <a:ext cx="172034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NE</a:t>
            </a:r>
            <a:r>
              <a:rPr lang="en-US" sz="1400" b="1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T X LIKELION</a:t>
            </a:r>
            <a:endParaRPr sz="1400" b="1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F9D9F08-DEE4-484A-BC38-B39FDF6492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1150" y="1144826"/>
            <a:ext cx="9029700" cy="5041900"/>
          </a:xfrm>
          <a:prstGeom prst="rect">
            <a:avLst/>
          </a:prstGeom>
        </p:spPr>
      </p:pic>
      <p:sp>
        <p:nvSpPr>
          <p:cNvPr id="8" name="Google Shape;138;p5">
            <a:extLst>
              <a:ext uri="{FF2B5EF4-FFF2-40B4-BE49-F238E27FC236}">
                <a16:creationId xmlns:a16="http://schemas.microsoft.com/office/drawing/2014/main" id="{817C2CEB-9DA9-8757-3C61-AF6502D3BFDF}"/>
              </a:ext>
            </a:extLst>
          </p:cNvPr>
          <p:cNvSpPr/>
          <p:nvPr/>
        </p:nvSpPr>
        <p:spPr>
          <a:xfrm>
            <a:off x="396256" y="385210"/>
            <a:ext cx="88525" cy="646331"/>
          </a:xfrm>
          <a:prstGeom prst="rect">
            <a:avLst/>
          </a:prstGeom>
          <a:solidFill>
            <a:srgbClr val="FF0000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" name="Google Shape;140;p5">
            <a:extLst>
              <a:ext uri="{FF2B5EF4-FFF2-40B4-BE49-F238E27FC236}">
                <a16:creationId xmlns:a16="http://schemas.microsoft.com/office/drawing/2014/main" id="{2C198229-4A86-38F5-5C23-8E3FA562D014}"/>
              </a:ext>
            </a:extLst>
          </p:cNvPr>
          <p:cNvSpPr txBox="1"/>
          <p:nvPr/>
        </p:nvSpPr>
        <p:spPr>
          <a:xfrm>
            <a:off x="584056" y="305085"/>
            <a:ext cx="231740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FF0000"/>
                </a:solidFill>
              </a:rPr>
              <a:t>Django </a:t>
            </a:r>
            <a:r>
              <a:rPr lang="ko-KR" altLang="en-US" sz="2400" b="1" dirty="0">
                <a:solidFill>
                  <a:srgbClr val="FF0000"/>
                </a:solidFill>
              </a:rPr>
              <a:t>심심화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0" name="Google Shape;141;p5">
            <a:extLst>
              <a:ext uri="{FF2B5EF4-FFF2-40B4-BE49-F238E27FC236}">
                <a16:creationId xmlns:a16="http://schemas.microsoft.com/office/drawing/2014/main" id="{65B0B8DF-3FFA-3629-8084-310A669EE210}"/>
              </a:ext>
            </a:extLst>
          </p:cNvPr>
          <p:cNvSpPr txBox="1"/>
          <p:nvPr/>
        </p:nvSpPr>
        <p:spPr>
          <a:xfrm>
            <a:off x="584056" y="766750"/>
            <a:ext cx="1643899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dirty="0">
                <a:solidFill>
                  <a:srgbClr val="7F7F7F"/>
                </a:solidFill>
              </a:rPr>
              <a:t>Form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8807502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5"/>
          <p:cNvSpPr txBox="1"/>
          <p:nvPr/>
        </p:nvSpPr>
        <p:spPr>
          <a:xfrm>
            <a:off x="396256" y="6365739"/>
            <a:ext cx="1142984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Session </a:t>
            </a:r>
            <a:r>
              <a:rPr lang="en-US" altLang="ko-KR" b="1" dirty="0">
                <a:solidFill>
                  <a:srgbClr val="7F7F7F"/>
                </a:solidFill>
              </a:rPr>
              <a:t>14</a:t>
            </a:r>
            <a:endParaRPr sz="1400" b="1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5"/>
          <p:cNvSpPr txBox="1"/>
          <p:nvPr/>
        </p:nvSpPr>
        <p:spPr>
          <a:xfrm>
            <a:off x="10255829" y="6365739"/>
            <a:ext cx="172034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NE</a:t>
            </a:r>
            <a:r>
              <a:rPr lang="en-US" sz="1400" b="1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T X LIKELION</a:t>
            </a:r>
            <a:endParaRPr sz="1400" b="1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900840-F6A5-D74C-A947-EF46E572C2DF}"/>
              </a:ext>
            </a:extLst>
          </p:cNvPr>
          <p:cNvSpPr txBox="1"/>
          <p:nvPr/>
        </p:nvSpPr>
        <p:spPr>
          <a:xfrm>
            <a:off x="3375643" y="1144826"/>
            <a:ext cx="5690102" cy="5047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solidFill>
                  <a:schemeClr val="tx1"/>
                </a:solidFill>
              </a:rPr>
              <a:t>Widget</a:t>
            </a:r>
          </a:p>
          <a:p>
            <a:r>
              <a:rPr kumimoji="1" lang="en-US" altLang="ko-KR" dirty="0">
                <a:solidFill>
                  <a:schemeClr val="tx1"/>
                </a:solidFill>
              </a:rPr>
              <a:t>&lt;input&gt;, &lt;</a:t>
            </a:r>
            <a:r>
              <a:rPr kumimoji="1" lang="en-US" altLang="ko-KR" dirty="0" err="1">
                <a:solidFill>
                  <a:schemeClr val="tx1"/>
                </a:solidFill>
              </a:rPr>
              <a:t>textarea</a:t>
            </a:r>
            <a:r>
              <a:rPr kumimoji="1" lang="en-US" altLang="ko-KR" dirty="0">
                <a:solidFill>
                  <a:schemeClr val="tx1"/>
                </a:solidFill>
              </a:rPr>
              <a:t>&gt;</a:t>
            </a:r>
            <a:r>
              <a:rPr kumimoji="1" lang="ko-KR" altLang="en-US" dirty="0">
                <a:solidFill>
                  <a:schemeClr val="tx1"/>
                </a:solidFill>
              </a:rPr>
              <a:t>같은 </a:t>
            </a:r>
            <a:r>
              <a:rPr kumimoji="1" lang="en-US" altLang="ko-KR" dirty="0">
                <a:solidFill>
                  <a:schemeClr val="tx1"/>
                </a:solidFill>
              </a:rPr>
              <a:t>HTML </a:t>
            </a:r>
            <a:r>
              <a:rPr kumimoji="1" lang="ko-KR" altLang="en-US" dirty="0">
                <a:solidFill>
                  <a:schemeClr val="tx1"/>
                </a:solidFill>
              </a:rPr>
              <a:t>폼 위젯에 대응되는 클래스로</a:t>
            </a:r>
            <a:r>
              <a:rPr kumimoji="1" lang="en-US" altLang="ko-KR" dirty="0">
                <a:solidFill>
                  <a:schemeClr val="tx1"/>
                </a:solidFill>
              </a:rPr>
              <a:t>, </a:t>
            </a:r>
            <a:r>
              <a:rPr kumimoji="1" lang="ko-KR" altLang="en-US" dirty="0">
                <a:solidFill>
                  <a:schemeClr val="tx1"/>
                </a:solidFill>
              </a:rPr>
              <a:t>해당 위젯을 </a:t>
            </a:r>
            <a:r>
              <a:rPr kumimoji="1" lang="en-US" altLang="ko-KR" dirty="0">
                <a:solidFill>
                  <a:schemeClr val="tx1"/>
                </a:solidFill>
              </a:rPr>
              <a:t>HTML</a:t>
            </a:r>
            <a:r>
              <a:rPr kumimoji="1" lang="ko-KR" altLang="en-US" dirty="0">
                <a:solidFill>
                  <a:schemeClr val="tx1"/>
                </a:solidFill>
              </a:rPr>
              <a:t>로 렌더링한다</a:t>
            </a:r>
            <a:r>
              <a:rPr kumimoji="1" lang="en-US" altLang="ko-KR" dirty="0">
                <a:solidFill>
                  <a:schemeClr val="tx1"/>
                </a:solidFill>
              </a:rPr>
              <a:t>.</a:t>
            </a:r>
          </a:p>
          <a:p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>
                <a:solidFill>
                  <a:schemeClr val="tx1"/>
                </a:solidFill>
              </a:rPr>
              <a:t>Field </a:t>
            </a:r>
          </a:p>
          <a:p>
            <a:r>
              <a:rPr kumimoji="1" lang="ko-KR" altLang="en-US" dirty="0">
                <a:solidFill>
                  <a:schemeClr val="tx1"/>
                </a:solidFill>
              </a:rPr>
              <a:t>각 필드에 대한 유효성을 담당하는 클래스이다</a:t>
            </a:r>
            <a:r>
              <a:rPr kumimoji="1" lang="en-US" altLang="ko-KR" dirty="0">
                <a:solidFill>
                  <a:schemeClr val="tx1"/>
                </a:solidFill>
              </a:rPr>
              <a:t>.</a:t>
            </a:r>
            <a:br>
              <a:rPr kumimoji="1" lang="en-US" altLang="ko-KR" dirty="0">
                <a:solidFill>
                  <a:schemeClr val="tx1"/>
                </a:solidFill>
              </a:rPr>
            </a:br>
            <a:r>
              <a:rPr kumimoji="1" lang="ko-KR" altLang="en-US" dirty="0">
                <a:solidFill>
                  <a:schemeClr val="tx1"/>
                </a:solidFill>
              </a:rPr>
              <a:t>예</a:t>
            </a:r>
            <a:r>
              <a:rPr kumimoji="1" lang="en-US" altLang="ko-KR" dirty="0">
                <a:solidFill>
                  <a:schemeClr val="tx1"/>
                </a:solidFill>
              </a:rPr>
              <a:t>) </a:t>
            </a:r>
            <a:r>
              <a:rPr kumimoji="1" lang="en-US" altLang="ko-KR" dirty="0" err="1">
                <a:solidFill>
                  <a:schemeClr val="tx1"/>
                </a:solidFill>
              </a:rPr>
              <a:t>EmailField</a:t>
            </a:r>
            <a:r>
              <a:rPr kumimoji="1" lang="ko-KR" altLang="en-US" dirty="0">
                <a:solidFill>
                  <a:schemeClr val="tx1"/>
                </a:solidFill>
              </a:rPr>
              <a:t>는 데이터가 유효한 이메일 주소인지 확인한다</a:t>
            </a:r>
            <a:r>
              <a:rPr kumimoji="1" lang="en-US" altLang="ko-KR" dirty="0">
                <a:solidFill>
                  <a:schemeClr val="tx1"/>
                </a:solidFill>
              </a:rPr>
              <a:t>.</a:t>
            </a:r>
          </a:p>
          <a:p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>
                <a:solidFill>
                  <a:schemeClr val="tx1"/>
                </a:solidFill>
              </a:rPr>
              <a:t>Form</a:t>
            </a:r>
          </a:p>
          <a:p>
            <a:r>
              <a:rPr kumimoji="1" lang="ko-KR" altLang="en-US" dirty="0">
                <a:solidFill>
                  <a:schemeClr val="tx1"/>
                </a:solidFill>
              </a:rPr>
              <a:t>폼 자체에 대한 유효성 검증 규칙 및 </a:t>
            </a:r>
            <a:r>
              <a:rPr kumimoji="1" lang="en-US" altLang="ko-KR" dirty="0">
                <a:solidFill>
                  <a:schemeClr val="tx1"/>
                </a:solidFill>
              </a:rPr>
              <a:t>HTML</a:t>
            </a:r>
            <a:r>
              <a:rPr kumimoji="1" lang="ko-KR" altLang="en-US" dirty="0" err="1">
                <a:solidFill>
                  <a:schemeClr val="tx1"/>
                </a:solidFill>
              </a:rPr>
              <a:t>로서의</a:t>
            </a:r>
            <a:r>
              <a:rPr kumimoji="1" lang="ko-KR" altLang="en-US" dirty="0">
                <a:solidFill>
                  <a:schemeClr val="tx1"/>
                </a:solidFill>
              </a:rPr>
              <a:t> 표시 방법을 알고 있는 필드의 모음이다</a:t>
            </a:r>
            <a:r>
              <a:rPr kumimoji="1" lang="en-US" altLang="ko-KR" dirty="0">
                <a:solidFill>
                  <a:schemeClr val="tx1"/>
                </a:solidFill>
              </a:rPr>
              <a:t>. </a:t>
            </a:r>
          </a:p>
          <a:p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>
                <a:solidFill>
                  <a:schemeClr val="tx1"/>
                </a:solidFill>
              </a:rPr>
              <a:t>Form Media</a:t>
            </a:r>
          </a:p>
          <a:p>
            <a:r>
              <a:rPr kumimoji="1" lang="ko-KR" altLang="en-US" dirty="0">
                <a:solidFill>
                  <a:schemeClr val="tx1"/>
                </a:solidFill>
              </a:rPr>
              <a:t>필요한 </a:t>
            </a:r>
            <a:r>
              <a:rPr kumimoji="1" lang="en-US" altLang="ko-KR" dirty="0">
                <a:solidFill>
                  <a:schemeClr val="tx1"/>
                </a:solidFill>
              </a:rPr>
              <a:t>CSS</a:t>
            </a:r>
            <a:r>
              <a:rPr kumimoji="1" lang="ko-KR" altLang="en-US" dirty="0">
                <a:solidFill>
                  <a:schemeClr val="tx1"/>
                </a:solidFill>
              </a:rPr>
              <a:t>와 </a:t>
            </a:r>
            <a:r>
              <a:rPr kumimoji="1" lang="en-US" altLang="ko-KR" dirty="0">
                <a:solidFill>
                  <a:schemeClr val="tx1"/>
                </a:solidFill>
              </a:rPr>
              <a:t>JS</a:t>
            </a:r>
            <a:r>
              <a:rPr kumimoji="1" lang="ko-KR" altLang="en-US" dirty="0" err="1">
                <a:solidFill>
                  <a:schemeClr val="tx1"/>
                </a:solidFill>
              </a:rPr>
              <a:t>를</a:t>
            </a:r>
            <a:r>
              <a:rPr kumimoji="1" lang="ko-KR" altLang="en-US" dirty="0">
                <a:solidFill>
                  <a:schemeClr val="tx1"/>
                </a:solidFill>
              </a:rPr>
              <a:t> 제공해준다</a:t>
            </a:r>
            <a:r>
              <a:rPr kumimoji="1" lang="en-US" altLang="ko-KR" dirty="0">
                <a:solidFill>
                  <a:schemeClr val="tx1"/>
                </a:solidFill>
              </a:rPr>
              <a:t>.</a:t>
            </a:r>
          </a:p>
          <a:p>
            <a:endParaRPr kumimoji="1" lang="en-US" altLang="ko-KR" dirty="0">
              <a:solidFill>
                <a:schemeClr val="tx1"/>
              </a:solidFill>
            </a:endParaRPr>
          </a:p>
          <a:p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>
                <a:solidFill>
                  <a:schemeClr val="tx1"/>
                </a:solidFill>
              </a:rPr>
              <a:t>Bound Form</a:t>
            </a:r>
          </a:p>
          <a:p>
            <a:r>
              <a:rPr kumimoji="1" lang="ko-KR" altLang="en-US" dirty="0">
                <a:solidFill>
                  <a:schemeClr val="tx1"/>
                </a:solidFill>
              </a:rPr>
              <a:t>데이터 집합에 바인딩 되어 있으면</a:t>
            </a:r>
            <a:r>
              <a:rPr kumimoji="1" lang="en-US" altLang="ko-KR" dirty="0">
                <a:solidFill>
                  <a:schemeClr val="tx1"/>
                </a:solidFill>
              </a:rPr>
              <a:t>,</a:t>
            </a:r>
            <a:r>
              <a:rPr kumimoji="1" lang="ko-KR" altLang="en-US" dirty="0">
                <a:solidFill>
                  <a:schemeClr val="tx1"/>
                </a:solidFill>
              </a:rPr>
              <a:t> 해당 데이터의 유효성을 검사하고 </a:t>
            </a:r>
            <a:r>
              <a:rPr kumimoji="1" lang="en-US" altLang="ko-KR" dirty="0">
                <a:solidFill>
                  <a:schemeClr val="tx1"/>
                </a:solidFill>
              </a:rPr>
              <a:t>HTML</a:t>
            </a:r>
            <a:r>
              <a:rPr kumimoji="1" lang="ko-KR" altLang="en-US" dirty="0">
                <a:solidFill>
                  <a:schemeClr val="tx1"/>
                </a:solidFill>
              </a:rPr>
              <a:t>로 렌더링</a:t>
            </a:r>
            <a:endParaRPr kumimoji="1" lang="en-US" altLang="ko-KR" dirty="0">
              <a:solidFill>
                <a:schemeClr val="tx1"/>
              </a:solidFill>
            </a:endParaRPr>
          </a:p>
          <a:p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>
                <a:solidFill>
                  <a:schemeClr val="tx1"/>
                </a:solidFill>
              </a:rPr>
              <a:t>Unbound Form</a:t>
            </a:r>
            <a:r>
              <a:rPr kumimoji="1" lang="ko-KR" altLang="en-US" dirty="0">
                <a:solidFill>
                  <a:schemeClr val="tx1"/>
                </a:solidFill>
              </a:rPr>
              <a:t> 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유효성을 검사할 데이터가 없으므로 유효성 검사를 하지 못하며 빈 양식을 렌더링</a:t>
            </a:r>
          </a:p>
        </p:txBody>
      </p:sp>
      <p:sp>
        <p:nvSpPr>
          <p:cNvPr id="8" name="Google Shape;138;p5">
            <a:extLst>
              <a:ext uri="{FF2B5EF4-FFF2-40B4-BE49-F238E27FC236}">
                <a16:creationId xmlns:a16="http://schemas.microsoft.com/office/drawing/2014/main" id="{20F7BC9D-6EE8-C39B-8FEB-C566CDC5BC92}"/>
              </a:ext>
            </a:extLst>
          </p:cNvPr>
          <p:cNvSpPr/>
          <p:nvPr/>
        </p:nvSpPr>
        <p:spPr>
          <a:xfrm>
            <a:off x="396256" y="385210"/>
            <a:ext cx="88525" cy="646331"/>
          </a:xfrm>
          <a:prstGeom prst="rect">
            <a:avLst/>
          </a:prstGeom>
          <a:solidFill>
            <a:srgbClr val="FF0000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" name="Google Shape;140;p5">
            <a:extLst>
              <a:ext uri="{FF2B5EF4-FFF2-40B4-BE49-F238E27FC236}">
                <a16:creationId xmlns:a16="http://schemas.microsoft.com/office/drawing/2014/main" id="{22C52EFD-659C-A814-C361-321311B45D8E}"/>
              </a:ext>
            </a:extLst>
          </p:cNvPr>
          <p:cNvSpPr txBox="1"/>
          <p:nvPr/>
        </p:nvSpPr>
        <p:spPr>
          <a:xfrm>
            <a:off x="584056" y="305085"/>
            <a:ext cx="231740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FF0000"/>
                </a:solidFill>
              </a:rPr>
              <a:t>Django </a:t>
            </a:r>
            <a:r>
              <a:rPr lang="ko-KR" altLang="en-US" sz="2400" b="1" dirty="0">
                <a:solidFill>
                  <a:srgbClr val="FF0000"/>
                </a:solidFill>
              </a:rPr>
              <a:t>심심화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0" name="Google Shape;141;p5">
            <a:extLst>
              <a:ext uri="{FF2B5EF4-FFF2-40B4-BE49-F238E27FC236}">
                <a16:creationId xmlns:a16="http://schemas.microsoft.com/office/drawing/2014/main" id="{4F95CFA4-0946-0AAB-741D-C78DBBA5E067}"/>
              </a:ext>
            </a:extLst>
          </p:cNvPr>
          <p:cNvSpPr txBox="1"/>
          <p:nvPr/>
        </p:nvSpPr>
        <p:spPr>
          <a:xfrm>
            <a:off x="584056" y="766750"/>
            <a:ext cx="1643899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dirty="0">
                <a:solidFill>
                  <a:srgbClr val="7F7F7F"/>
                </a:solidFill>
              </a:rPr>
              <a:t>Form </a:t>
            </a:r>
            <a:r>
              <a:rPr lang="ko-KR" altLang="en-US" b="1" dirty="0">
                <a:solidFill>
                  <a:srgbClr val="7F7F7F"/>
                </a:solidFill>
              </a:rPr>
              <a:t>용어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511565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5"/>
          <p:cNvSpPr/>
          <p:nvPr/>
        </p:nvSpPr>
        <p:spPr>
          <a:xfrm>
            <a:off x="396256" y="385210"/>
            <a:ext cx="88525" cy="646331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0" name="Google Shape;140;p5"/>
          <p:cNvSpPr txBox="1"/>
          <p:nvPr/>
        </p:nvSpPr>
        <p:spPr>
          <a:xfrm>
            <a:off x="584056" y="305085"/>
            <a:ext cx="2146952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dk1"/>
                </a:solidFill>
              </a:rPr>
              <a:t>Django </a:t>
            </a:r>
            <a:r>
              <a:rPr lang="ko-KR" altLang="en-US" sz="2400" b="1" dirty="0">
                <a:solidFill>
                  <a:schemeClr val="dk1"/>
                </a:solidFill>
              </a:rPr>
              <a:t>복습</a:t>
            </a:r>
            <a:endParaRPr dirty="0"/>
          </a:p>
        </p:txBody>
      </p:sp>
      <p:sp>
        <p:nvSpPr>
          <p:cNvPr id="143" name="Google Shape;143;p5"/>
          <p:cNvSpPr txBox="1"/>
          <p:nvPr/>
        </p:nvSpPr>
        <p:spPr>
          <a:xfrm>
            <a:off x="10255829" y="6365739"/>
            <a:ext cx="172034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NE</a:t>
            </a:r>
            <a:r>
              <a:rPr lang="en-US" sz="1400" b="1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T X LIKELION</a:t>
            </a:r>
            <a:endParaRPr sz="1400" b="1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141;p5">
            <a:extLst>
              <a:ext uri="{FF2B5EF4-FFF2-40B4-BE49-F238E27FC236}">
                <a16:creationId xmlns:a16="http://schemas.microsoft.com/office/drawing/2014/main" id="{62123662-547F-5541-AB0B-3471DBD7FFCE}"/>
              </a:ext>
            </a:extLst>
          </p:cNvPr>
          <p:cNvSpPr txBox="1"/>
          <p:nvPr/>
        </p:nvSpPr>
        <p:spPr>
          <a:xfrm>
            <a:off x="584056" y="766750"/>
            <a:ext cx="1305703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solidFill>
                  <a:srgbClr val="7F7F7F"/>
                </a:solidFill>
              </a:rPr>
              <a:t>기존 방식</a:t>
            </a:r>
            <a:endParaRPr dirty="0"/>
          </a:p>
        </p:txBody>
      </p:sp>
      <p:sp>
        <p:nvSpPr>
          <p:cNvPr id="7" name="Google Shape;142;p5">
            <a:extLst>
              <a:ext uri="{FF2B5EF4-FFF2-40B4-BE49-F238E27FC236}">
                <a16:creationId xmlns:a16="http://schemas.microsoft.com/office/drawing/2014/main" id="{A89BDCE4-8522-0C4B-93EB-DD330663628F}"/>
              </a:ext>
            </a:extLst>
          </p:cNvPr>
          <p:cNvSpPr txBox="1"/>
          <p:nvPr/>
        </p:nvSpPr>
        <p:spPr>
          <a:xfrm>
            <a:off x="396256" y="6365739"/>
            <a:ext cx="1142984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Session </a:t>
            </a:r>
            <a:r>
              <a:rPr lang="en-US" altLang="ko-KR" b="1" dirty="0">
                <a:solidFill>
                  <a:srgbClr val="7F7F7F"/>
                </a:solidFill>
              </a:rPr>
              <a:t>14</a:t>
            </a:r>
            <a:endParaRPr sz="1400" b="1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BDB0B9E-D52E-294E-BEC0-6D9A27F99485}"/>
              </a:ext>
            </a:extLst>
          </p:cNvPr>
          <p:cNvSpPr/>
          <p:nvPr/>
        </p:nvSpPr>
        <p:spPr>
          <a:xfrm>
            <a:off x="584056" y="1102760"/>
            <a:ext cx="10162208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R" sz="2400" dirty="0"/>
              <a:t>mkdir session</a:t>
            </a:r>
            <a:r>
              <a:rPr lang="en-US" altLang="ko-KR" sz="2400" dirty="0"/>
              <a:t>16</a:t>
            </a:r>
            <a:r>
              <a:rPr lang="en" altLang="ko-KR" sz="2400" dirty="0"/>
              <a:t> </a:t>
            </a:r>
            <a:r>
              <a:rPr lang="en" altLang="ko-KR" dirty="0"/>
              <a:t>					</a:t>
            </a:r>
            <a:r>
              <a:rPr lang="ko-KR" altLang="en-US" dirty="0">
                <a:solidFill>
                  <a:srgbClr val="7F7F7F"/>
                </a:solidFill>
              </a:rPr>
              <a:t>작업할 폴더 생성 </a:t>
            </a:r>
            <a:r>
              <a:rPr lang="en-US" altLang="ko-KR" dirty="0">
                <a:solidFill>
                  <a:srgbClr val="7F7F7F"/>
                </a:solidFill>
              </a:rPr>
              <a:t>&amp;</a:t>
            </a:r>
            <a:r>
              <a:rPr lang="ko-KR" altLang="en-US" dirty="0">
                <a:solidFill>
                  <a:srgbClr val="7F7F7F"/>
                </a:solidFill>
              </a:rPr>
              <a:t> 이동</a:t>
            </a:r>
            <a:br>
              <a:rPr lang="en" altLang="ko-KR" dirty="0"/>
            </a:br>
            <a:r>
              <a:rPr lang="en-US" altLang="ko-KR" sz="2400" dirty="0"/>
              <a:t>cd session16</a:t>
            </a:r>
          </a:p>
          <a:p>
            <a:r>
              <a:rPr lang="en" altLang="ko-KR" sz="2400" dirty="0" err="1"/>
              <a:t>pipenv</a:t>
            </a:r>
            <a:r>
              <a:rPr lang="en" altLang="ko-KR" sz="2400" dirty="0"/>
              <a:t> shell</a:t>
            </a:r>
            <a:r>
              <a:rPr lang="en" altLang="ko-KR" dirty="0"/>
              <a:t>	</a:t>
            </a:r>
            <a:r>
              <a:rPr lang="ko-KR" altLang="en-US" dirty="0">
                <a:solidFill>
                  <a:srgbClr val="7F7F7F"/>
                </a:solidFill>
              </a:rPr>
              <a:t> </a:t>
            </a:r>
            <a:r>
              <a:rPr lang="en-US" altLang="ko-KR" dirty="0">
                <a:solidFill>
                  <a:srgbClr val="7F7F7F"/>
                </a:solidFill>
              </a:rPr>
              <a:t>					</a:t>
            </a:r>
            <a:r>
              <a:rPr lang="ko-KR" altLang="en-US" dirty="0">
                <a:solidFill>
                  <a:srgbClr val="7F7F7F"/>
                </a:solidFill>
              </a:rPr>
              <a:t>가상환경 생성</a:t>
            </a:r>
            <a:endParaRPr lang="en" altLang="ko-KR" dirty="0"/>
          </a:p>
          <a:p>
            <a:r>
              <a:rPr kumimoji="1" lang="en-US" altLang="ko-KR" sz="2400" dirty="0" err="1"/>
              <a:t>pipenv</a:t>
            </a:r>
            <a:r>
              <a:rPr kumimoji="1" lang="en-US" altLang="ko-KR" sz="2400" dirty="0"/>
              <a:t> install </a:t>
            </a:r>
            <a:r>
              <a:rPr kumimoji="1" lang="en-US" altLang="ko-KR" sz="2400" dirty="0" err="1"/>
              <a:t>django</a:t>
            </a:r>
            <a:r>
              <a:rPr kumimoji="1" lang="en-US" altLang="ko-KR" dirty="0"/>
              <a:t>	</a:t>
            </a:r>
            <a:r>
              <a:rPr lang="ko-KR" altLang="en-US" dirty="0">
                <a:solidFill>
                  <a:srgbClr val="7F7F7F"/>
                </a:solidFill>
              </a:rPr>
              <a:t> </a:t>
            </a:r>
            <a:r>
              <a:rPr lang="en-US" altLang="ko-KR" dirty="0">
                <a:solidFill>
                  <a:srgbClr val="7F7F7F"/>
                </a:solidFill>
              </a:rPr>
              <a:t>			</a:t>
            </a:r>
            <a:r>
              <a:rPr lang="ko-KR" altLang="en-US" dirty="0">
                <a:solidFill>
                  <a:srgbClr val="7F7F7F"/>
                </a:solidFill>
              </a:rPr>
              <a:t>가상환경 내에 </a:t>
            </a:r>
            <a:r>
              <a:rPr lang="en-US" altLang="ko-KR" dirty="0">
                <a:solidFill>
                  <a:srgbClr val="7F7F7F"/>
                </a:solidFill>
              </a:rPr>
              <a:t>Django </a:t>
            </a:r>
            <a:r>
              <a:rPr lang="ko-KR" altLang="en-US" dirty="0">
                <a:solidFill>
                  <a:srgbClr val="7F7F7F"/>
                </a:solidFill>
              </a:rPr>
              <a:t>패키지 설치 </a:t>
            </a:r>
            <a:endParaRPr kumimoji="1" lang="en-US" altLang="ko-KR" dirty="0"/>
          </a:p>
          <a:p>
            <a:r>
              <a:rPr kumimoji="1" lang="en-US" altLang="ko-KR" sz="2400" dirty="0" err="1"/>
              <a:t>django</a:t>
            </a:r>
            <a:r>
              <a:rPr kumimoji="1" lang="en-US" altLang="ko-KR" sz="2400" dirty="0"/>
              <a:t>-admin </a:t>
            </a:r>
            <a:r>
              <a:rPr kumimoji="1" lang="en-US" altLang="ko-KR" sz="2400" dirty="0" err="1"/>
              <a:t>startproject</a:t>
            </a:r>
            <a:r>
              <a:rPr kumimoji="1" lang="en-US" altLang="ko-KR" sz="2400" dirty="0"/>
              <a:t> {project}</a:t>
            </a:r>
            <a:r>
              <a:rPr kumimoji="1" lang="en-US" altLang="ko-KR" dirty="0"/>
              <a:t>	</a:t>
            </a:r>
            <a:r>
              <a:rPr lang="ko-KR" altLang="en-US" dirty="0">
                <a:solidFill>
                  <a:srgbClr val="7F7F7F"/>
                </a:solidFill>
              </a:rPr>
              <a:t> </a:t>
            </a:r>
            <a:r>
              <a:rPr lang="en-US" altLang="ko-KR" dirty="0">
                <a:solidFill>
                  <a:srgbClr val="7F7F7F"/>
                </a:solidFill>
              </a:rPr>
              <a:t>	</a:t>
            </a:r>
            <a:r>
              <a:rPr lang="ko-KR" altLang="en-US" dirty="0">
                <a:solidFill>
                  <a:srgbClr val="7F7F7F"/>
                </a:solidFill>
              </a:rPr>
              <a:t>장고 프로젝트 생성 </a:t>
            </a:r>
            <a:r>
              <a:rPr lang="en-US" altLang="ko-KR" dirty="0">
                <a:solidFill>
                  <a:srgbClr val="7F7F7F"/>
                </a:solidFill>
              </a:rPr>
              <a:t>&amp;</a:t>
            </a:r>
            <a:r>
              <a:rPr lang="ko-KR" altLang="en-US" dirty="0">
                <a:solidFill>
                  <a:srgbClr val="7F7F7F"/>
                </a:solidFill>
              </a:rPr>
              <a:t> 이동</a:t>
            </a:r>
            <a:endParaRPr lang="en-US" altLang="ko-KR" dirty="0">
              <a:solidFill>
                <a:srgbClr val="7F7F7F"/>
              </a:solidFill>
            </a:endParaRPr>
          </a:p>
          <a:p>
            <a:r>
              <a:rPr kumimoji="1" lang="en-US" altLang="ko-KR" sz="2400" dirty="0"/>
              <a:t>cd {project}</a:t>
            </a:r>
            <a:br>
              <a:rPr kumimoji="1" lang="en-US" altLang="ko-KR" sz="2000" dirty="0"/>
            </a:br>
            <a:r>
              <a:rPr kumimoji="1" lang="en-US" altLang="ko-KR" sz="2400" dirty="0"/>
              <a:t>python </a:t>
            </a:r>
            <a:r>
              <a:rPr kumimoji="1" lang="en-US" altLang="ko-KR" sz="2400" dirty="0" err="1"/>
              <a:t>manage.py</a:t>
            </a:r>
            <a:r>
              <a:rPr kumimoji="1" lang="en-US" altLang="ko-KR" sz="2400" dirty="0"/>
              <a:t> </a:t>
            </a:r>
            <a:r>
              <a:rPr kumimoji="1" lang="en-US" altLang="ko-KR" sz="2400" dirty="0" err="1"/>
              <a:t>startapp</a:t>
            </a:r>
            <a:r>
              <a:rPr kumimoji="1" lang="en-US" altLang="ko-KR" sz="2400" dirty="0"/>
              <a:t> {app} </a:t>
            </a:r>
            <a:r>
              <a:rPr kumimoji="1" lang="en-US" altLang="ko-KR" dirty="0"/>
              <a:t>		</a:t>
            </a:r>
            <a:r>
              <a:rPr lang="ko-KR" altLang="en-US" dirty="0">
                <a:solidFill>
                  <a:srgbClr val="7F7F7F"/>
                </a:solidFill>
              </a:rPr>
              <a:t>프로젝트 폴더 내에 장고 앱 생성</a:t>
            </a:r>
            <a:endParaRPr lang="en-US" altLang="ko-KR" dirty="0">
              <a:solidFill>
                <a:srgbClr val="7F7F7F"/>
              </a:solidFill>
            </a:endParaRPr>
          </a:p>
          <a:p>
            <a:endParaRPr lang="en-US" altLang="ko-KR" sz="18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altLang="ko-KR" sz="1800" dirty="0" err="1">
                <a:solidFill>
                  <a:schemeClr val="bg1">
                    <a:lumMod val="50000"/>
                  </a:schemeClr>
                </a:solidFill>
              </a:rPr>
              <a:t>settings.py</a:t>
            </a:r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</a:rPr>
              <a:t> 내의 </a:t>
            </a:r>
            <a:r>
              <a:rPr lang="en" altLang="ko-KR" sz="1800" dirty="0">
                <a:solidFill>
                  <a:schemeClr val="bg1">
                    <a:lumMod val="50000"/>
                  </a:schemeClr>
                </a:solidFill>
              </a:rPr>
              <a:t>INSTALLED_APPS</a:t>
            </a:r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</a:rPr>
              <a:t>에 </a:t>
            </a: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</a:rPr>
              <a:t>‘{app}’</a:t>
            </a:r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</a:rPr>
              <a:t>추가</a:t>
            </a: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</a:rPr>
              <a:t>, TIME_ZONE </a:t>
            </a:r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</a:rPr>
              <a:t>은</a:t>
            </a: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</a:rPr>
              <a:t> 'Asia/Seoul’</a:t>
            </a:r>
          </a:p>
          <a:p>
            <a:r>
              <a:rPr kumimoji="1" lang="en-US" altLang="ko-KR" sz="2400" dirty="0"/>
              <a:t>python </a:t>
            </a:r>
            <a:r>
              <a:rPr kumimoji="1" lang="en-US" altLang="ko-KR" sz="2400" dirty="0" err="1"/>
              <a:t>manage.py</a:t>
            </a:r>
            <a:r>
              <a:rPr kumimoji="1" lang="en-US" altLang="ko-KR" sz="2400" dirty="0"/>
              <a:t> </a:t>
            </a:r>
            <a:r>
              <a:rPr kumimoji="1" lang="en-US" altLang="ko-KR" sz="2400" dirty="0" err="1"/>
              <a:t>makemigrations</a:t>
            </a:r>
            <a:r>
              <a:rPr kumimoji="1" lang="en-US" altLang="ko-KR" sz="2400" dirty="0"/>
              <a:t>		</a:t>
            </a:r>
            <a:r>
              <a:rPr kumimoji="1" lang="en-US" altLang="ko-KR" sz="1500" dirty="0">
                <a:solidFill>
                  <a:schemeClr val="accent3">
                    <a:lumMod val="75000"/>
                  </a:schemeClr>
                </a:solidFill>
              </a:rPr>
              <a:t>migrations</a:t>
            </a:r>
            <a:r>
              <a:rPr kumimoji="1" lang="ko-KR" altLang="en-US" sz="1500" dirty="0">
                <a:solidFill>
                  <a:schemeClr val="accent3">
                    <a:lumMod val="75000"/>
                  </a:schemeClr>
                </a:solidFill>
              </a:rPr>
              <a:t>만들기</a:t>
            </a:r>
            <a:endParaRPr kumimoji="1" lang="en-US" altLang="ko-KR" sz="1500" dirty="0">
              <a:solidFill>
                <a:schemeClr val="accent3">
                  <a:lumMod val="75000"/>
                </a:schemeClr>
              </a:solidFill>
            </a:endParaRPr>
          </a:p>
          <a:p>
            <a:r>
              <a:rPr kumimoji="1" lang="en-US" altLang="ko-KR" sz="2400" dirty="0"/>
              <a:t>python </a:t>
            </a:r>
            <a:r>
              <a:rPr kumimoji="1" lang="en-US" altLang="ko-KR" sz="2400" dirty="0" err="1"/>
              <a:t>manage.py</a:t>
            </a:r>
            <a:r>
              <a:rPr kumimoji="1" lang="en-US" altLang="ko-KR" sz="2400" dirty="0"/>
              <a:t> migrate				</a:t>
            </a:r>
            <a:r>
              <a:rPr kumimoji="1" lang="en-US" altLang="ko-KR" sz="1500" dirty="0">
                <a:solidFill>
                  <a:schemeClr val="accent3">
                    <a:lumMod val="75000"/>
                  </a:schemeClr>
                </a:solidFill>
              </a:rPr>
              <a:t>DB</a:t>
            </a:r>
            <a:r>
              <a:rPr kumimoji="1" lang="ko-KR" altLang="en-US" sz="1500" dirty="0">
                <a:solidFill>
                  <a:schemeClr val="accent3">
                    <a:lumMod val="75000"/>
                  </a:schemeClr>
                </a:solidFill>
              </a:rPr>
              <a:t>에 반영</a:t>
            </a:r>
            <a:endParaRPr kumimoji="1" lang="en-US" altLang="ko-KR" sz="1500" dirty="0">
              <a:solidFill>
                <a:schemeClr val="accent3">
                  <a:lumMod val="75000"/>
                </a:schemeClr>
              </a:solidFill>
            </a:endParaRPr>
          </a:p>
          <a:p>
            <a:r>
              <a:rPr kumimoji="1" lang="en-US" altLang="ko-KR" sz="2400" dirty="0"/>
              <a:t>python </a:t>
            </a:r>
            <a:r>
              <a:rPr kumimoji="1" lang="en-US" altLang="ko-KR" sz="2400" dirty="0" err="1"/>
              <a:t>manage.py</a:t>
            </a:r>
            <a:r>
              <a:rPr kumimoji="1" lang="en-US" altLang="ko-KR" sz="2400" dirty="0"/>
              <a:t> </a:t>
            </a:r>
            <a:r>
              <a:rPr kumimoji="1" lang="en-US" altLang="ko-KR" sz="2400" dirty="0" err="1"/>
              <a:t>createsuperuser</a:t>
            </a:r>
            <a:r>
              <a:rPr kumimoji="1" lang="en-US" altLang="ko-KR" sz="2400" dirty="0"/>
              <a:t> 		</a:t>
            </a:r>
            <a:r>
              <a:rPr kumimoji="1" lang="ko-KR" altLang="en-US" sz="1500" dirty="0">
                <a:solidFill>
                  <a:schemeClr val="accent3">
                    <a:lumMod val="75000"/>
                  </a:schemeClr>
                </a:solidFill>
              </a:rPr>
              <a:t>관리자 계정 생성</a:t>
            </a:r>
            <a:endParaRPr kumimoji="1" lang="en-US" altLang="ko-KR" sz="1500" dirty="0">
              <a:solidFill>
                <a:schemeClr val="accent3">
                  <a:lumMod val="75000"/>
                </a:schemeClr>
              </a:solidFill>
            </a:endParaRPr>
          </a:p>
          <a:p>
            <a:r>
              <a:rPr kumimoji="1" lang="en-US" altLang="ko-KR" sz="2400" dirty="0"/>
              <a:t>python </a:t>
            </a:r>
            <a:r>
              <a:rPr kumimoji="1" lang="en-US" altLang="ko-KR" sz="2400" dirty="0" err="1"/>
              <a:t>manage.py</a:t>
            </a:r>
            <a:r>
              <a:rPr kumimoji="1" lang="en-US" altLang="ko-KR" sz="2400" dirty="0"/>
              <a:t> </a:t>
            </a:r>
            <a:r>
              <a:rPr kumimoji="1" lang="en-US" altLang="ko-KR" sz="2400" dirty="0" err="1"/>
              <a:t>runserver</a:t>
            </a:r>
            <a:r>
              <a:rPr kumimoji="1" lang="en-US" altLang="ko-KR" sz="2400" dirty="0"/>
              <a:t>			</a:t>
            </a:r>
            <a:r>
              <a:rPr kumimoji="1" lang="ko-KR" altLang="en-US" sz="1500" dirty="0">
                <a:solidFill>
                  <a:srgbClr val="A5A5A5">
                    <a:lumMod val="75000"/>
                  </a:srgbClr>
                </a:solidFill>
              </a:rPr>
              <a:t>로컬 서버에서 장고 서버 실행</a:t>
            </a:r>
            <a:endParaRPr kumimoji="1" lang="en-US" altLang="ko-KR" sz="1500" dirty="0">
              <a:solidFill>
                <a:srgbClr val="A5A5A5">
                  <a:lumMod val="75000"/>
                </a:srgbClr>
              </a:solidFill>
            </a:endParaRPr>
          </a:p>
          <a:p>
            <a:endParaRPr kumimoji="1" lang="en-US" altLang="ko-KR" sz="1800" dirty="0">
              <a:solidFill>
                <a:srgbClr val="A5A5A5">
                  <a:lumMod val="75000"/>
                </a:srgbClr>
              </a:solidFill>
            </a:endParaRPr>
          </a:p>
          <a:p>
            <a:r>
              <a:rPr kumimoji="1" lang="en-US" altLang="ko-KR" sz="1800" dirty="0">
                <a:solidFill>
                  <a:srgbClr val="A5A5A5">
                    <a:lumMod val="75000"/>
                  </a:srgbClr>
                </a:solidFill>
              </a:rPr>
              <a:t>MTV</a:t>
            </a:r>
            <a:r>
              <a:rPr kumimoji="1" lang="ko-KR" altLang="en-US" sz="1800" dirty="0">
                <a:solidFill>
                  <a:srgbClr val="A5A5A5">
                    <a:lumMod val="75000"/>
                  </a:srgbClr>
                </a:solidFill>
              </a:rPr>
              <a:t>순으로 개발 시작</a:t>
            </a:r>
            <a:endParaRPr lang="en-US" altLang="ko-KR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49373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5"/>
          <p:cNvSpPr/>
          <p:nvPr/>
        </p:nvSpPr>
        <p:spPr>
          <a:xfrm>
            <a:off x="396256" y="385210"/>
            <a:ext cx="88525" cy="646331"/>
          </a:xfrm>
          <a:prstGeom prst="rect">
            <a:avLst/>
          </a:prstGeom>
          <a:solidFill>
            <a:srgbClr val="FFC000"/>
          </a:solidFill>
          <a:ln w="12700" cap="flat" cmpd="sng">
            <a:solidFill>
              <a:srgbClr val="FFC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0" name="Google Shape;140;p5"/>
          <p:cNvSpPr txBox="1"/>
          <p:nvPr/>
        </p:nvSpPr>
        <p:spPr>
          <a:xfrm>
            <a:off x="584056" y="305085"/>
            <a:ext cx="2146952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FFC000"/>
                </a:solidFill>
              </a:rPr>
              <a:t>Django </a:t>
            </a:r>
            <a:r>
              <a:rPr lang="ko-KR" altLang="en-US" sz="2400" b="1" dirty="0">
                <a:solidFill>
                  <a:srgbClr val="FFC000"/>
                </a:solidFill>
              </a:rPr>
              <a:t>심화</a:t>
            </a:r>
            <a:endParaRPr dirty="0">
              <a:solidFill>
                <a:srgbClr val="FFC000"/>
              </a:solidFill>
            </a:endParaRPr>
          </a:p>
        </p:txBody>
      </p:sp>
      <p:sp>
        <p:nvSpPr>
          <p:cNvPr id="143" name="Google Shape;143;p5"/>
          <p:cNvSpPr txBox="1"/>
          <p:nvPr/>
        </p:nvSpPr>
        <p:spPr>
          <a:xfrm>
            <a:off x="10255829" y="6365739"/>
            <a:ext cx="172034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NE</a:t>
            </a:r>
            <a:r>
              <a:rPr lang="en-US" sz="1400" b="1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T X LIKELION</a:t>
            </a:r>
            <a:endParaRPr sz="1400" b="1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142;p5">
            <a:extLst>
              <a:ext uri="{FF2B5EF4-FFF2-40B4-BE49-F238E27FC236}">
                <a16:creationId xmlns:a16="http://schemas.microsoft.com/office/drawing/2014/main" id="{BB1289E9-AD79-7A48-ADD7-FABADCAD22BE}"/>
              </a:ext>
            </a:extLst>
          </p:cNvPr>
          <p:cNvSpPr txBox="1"/>
          <p:nvPr/>
        </p:nvSpPr>
        <p:spPr>
          <a:xfrm>
            <a:off x="396256" y="6365739"/>
            <a:ext cx="1142984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Session </a:t>
            </a:r>
            <a:r>
              <a:rPr lang="en-US" altLang="ko-KR" b="1" dirty="0">
                <a:solidFill>
                  <a:srgbClr val="7F7F7F"/>
                </a:solidFill>
              </a:rPr>
              <a:t>14</a:t>
            </a:r>
            <a:endParaRPr sz="1400" b="1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C331317-517A-6843-A0B3-DA1491B6D736}"/>
              </a:ext>
            </a:extLst>
          </p:cNvPr>
          <p:cNvSpPr txBox="1"/>
          <p:nvPr/>
        </p:nvSpPr>
        <p:spPr>
          <a:xfrm>
            <a:off x="756138" y="1190374"/>
            <a:ext cx="1122003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000" u="sng" dirty="0"/>
              <a:t>Django</a:t>
            </a:r>
            <a:r>
              <a:rPr kumimoji="1" lang="ko-KR" altLang="en-US" sz="3000" u="sng" dirty="0"/>
              <a:t>는 보통 하나의 </a:t>
            </a:r>
            <a:r>
              <a:rPr kumimoji="1" lang="en-US" altLang="ko-KR" sz="3000" b="1" u="sng" dirty="0"/>
              <a:t>Project</a:t>
            </a:r>
            <a:r>
              <a:rPr kumimoji="1" lang="ko-KR" altLang="en-US" sz="3000" u="sng" dirty="0"/>
              <a:t>와 여러 개의 </a:t>
            </a:r>
            <a:r>
              <a:rPr kumimoji="1" lang="en-US" altLang="ko-KR" sz="3000" b="1" u="sng" dirty="0"/>
              <a:t>App</a:t>
            </a:r>
            <a:r>
              <a:rPr kumimoji="1" lang="ko-KR" altLang="en-US" sz="3000" u="sng" dirty="0" err="1"/>
              <a:t>으로</a:t>
            </a:r>
            <a:r>
              <a:rPr kumimoji="1" lang="ko-KR" altLang="en-US" sz="3000" u="sng" dirty="0"/>
              <a:t> 구성됩니다</a:t>
            </a:r>
            <a:r>
              <a:rPr kumimoji="1" lang="en-US" altLang="ko-KR" sz="3000" u="sng" dirty="0"/>
              <a:t>.</a:t>
            </a:r>
            <a:endParaRPr kumimoji="1" lang="ko-KR" altLang="en-US" sz="3000" u="sng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ABA44C-17EC-7046-B475-6FF88E2E3C1F}"/>
              </a:ext>
            </a:extLst>
          </p:cNvPr>
          <p:cNvSpPr txBox="1"/>
          <p:nvPr/>
        </p:nvSpPr>
        <p:spPr>
          <a:xfrm>
            <a:off x="756138" y="2085285"/>
            <a:ext cx="10216537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500" b="1" dirty="0"/>
              <a:t>Project</a:t>
            </a:r>
          </a:p>
          <a:p>
            <a:r>
              <a:rPr kumimoji="1" lang="ko-KR" altLang="en-US" sz="2000" dirty="0"/>
              <a:t>프로젝트의 환경설정 </a:t>
            </a:r>
            <a:endParaRPr kumimoji="1" lang="en-US" altLang="ko-KR" sz="2000" dirty="0"/>
          </a:p>
          <a:p>
            <a:r>
              <a:rPr kumimoji="1" lang="ko-KR" altLang="en-US" sz="2000" dirty="0"/>
              <a:t>여러 </a:t>
            </a:r>
            <a:r>
              <a:rPr kumimoji="1" lang="en-US" altLang="ko-KR" sz="2000" dirty="0"/>
              <a:t>app</a:t>
            </a:r>
            <a:r>
              <a:rPr kumimoji="1" lang="ko-KR" altLang="en-US" sz="2000" dirty="0" err="1"/>
              <a:t>으로</a:t>
            </a:r>
            <a:r>
              <a:rPr kumimoji="1" lang="ko-KR" altLang="en-US" sz="2000" dirty="0"/>
              <a:t> 구성되어 있다</a:t>
            </a:r>
            <a:r>
              <a:rPr kumimoji="1" lang="en-US" altLang="ko-KR" sz="2000" dirty="0"/>
              <a:t>.</a:t>
            </a:r>
          </a:p>
          <a:p>
            <a:endParaRPr kumimoji="1" lang="en-US" altLang="ko-KR" sz="2000" dirty="0"/>
          </a:p>
          <a:p>
            <a:r>
              <a:rPr kumimoji="1" lang="en-US" altLang="ko-KR" sz="2500" b="1" dirty="0"/>
              <a:t>App</a:t>
            </a:r>
          </a:p>
          <a:p>
            <a:r>
              <a:rPr kumimoji="1" lang="ko-KR" altLang="en-US" sz="2000" dirty="0"/>
              <a:t>특정 동작을 하는 웹 어플리케이션</a:t>
            </a:r>
            <a:endParaRPr kumimoji="1" lang="en-US" altLang="ko-KR" sz="2000" dirty="0"/>
          </a:p>
          <a:p>
            <a:r>
              <a:rPr kumimoji="1" lang="ko-KR" altLang="en-US" sz="2000" dirty="0"/>
              <a:t>예</a:t>
            </a:r>
            <a:r>
              <a:rPr kumimoji="1" lang="en-US" altLang="ko-KR" sz="2000" dirty="0"/>
              <a:t>)</a:t>
            </a:r>
            <a:r>
              <a:rPr kumimoji="1" lang="ko-KR" altLang="en-US" sz="2000" dirty="0"/>
              <a:t> 회원 관리 시스템</a:t>
            </a:r>
            <a:r>
              <a:rPr kumimoji="1" lang="en-US" altLang="ko-KR" sz="2000" dirty="0"/>
              <a:t>,</a:t>
            </a:r>
            <a:r>
              <a:rPr kumimoji="1" lang="ko-KR" altLang="en-US" sz="2000" dirty="0"/>
              <a:t> 블로그</a:t>
            </a:r>
            <a:r>
              <a:rPr kumimoji="1" lang="en-US" altLang="ko-KR" sz="2000" dirty="0"/>
              <a:t>,</a:t>
            </a:r>
            <a:r>
              <a:rPr kumimoji="1" lang="ko-KR" altLang="en-US" sz="2000" dirty="0"/>
              <a:t> 투표</a:t>
            </a:r>
            <a:r>
              <a:rPr kumimoji="1" lang="en-US" altLang="ko-KR" sz="2000" dirty="0"/>
              <a:t>,</a:t>
            </a:r>
            <a:r>
              <a:rPr kumimoji="1" lang="ko-KR" altLang="en-US" sz="2000" dirty="0"/>
              <a:t> </a:t>
            </a:r>
            <a:r>
              <a:rPr kumimoji="1" lang="en-US" altLang="ko-KR" sz="2000" dirty="0"/>
              <a:t>to do list</a:t>
            </a:r>
          </a:p>
          <a:p>
            <a:endParaRPr kumimoji="1" lang="en-US" altLang="ko-KR" sz="2000" dirty="0"/>
          </a:p>
          <a:p>
            <a:endParaRPr kumimoji="1" lang="en-US" altLang="ko-KR" sz="2000" dirty="0"/>
          </a:p>
          <a:p>
            <a:r>
              <a:rPr kumimoji="1" lang="en-US" altLang="ko-KR" sz="2000" dirty="0"/>
              <a:t>App</a:t>
            </a:r>
            <a:r>
              <a:rPr kumimoji="1" lang="ko-KR" altLang="en-US" sz="2000" dirty="0"/>
              <a:t>을 여러 개로 구성함으로써 가독성과 유지보수에서 이점을 얻을 수 있습니다</a:t>
            </a:r>
            <a:r>
              <a:rPr kumimoji="1" lang="en-US" altLang="ko-KR" sz="2000" dirty="0"/>
              <a:t>.</a:t>
            </a:r>
          </a:p>
          <a:p>
            <a:r>
              <a:rPr kumimoji="1" lang="ko-KR" altLang="en-US" sz="2000" dirty="0"/>
              <a:t>나중에 </a:t>
            </a:r>
            <a:r>
              <a:rPr kumimoji="1" lang="en-US" altLang="ko-KR" sz="2000" dirty="0"/>
              <a:t>app</a:t>
            </a:r>
            <a:r>
              <a:rPr kumimoji="1" lang="ko-KR" altLang="en-US" sz="2000" dirty="0"/>
              <a:t>과 </a:t>
            </a:r>
            <a:r>
              <a:rPr kumimoji="1" lang="en-US" altLang="ko-KR" sz="2000" dirty="0"/>
              <a:t>project</a:t>
            </a:r>
            <a:r>
              <a:rPr kumimoji="1" lang="ko-KR" altLang="en-US" sz="2000" dirty="0"/>
              <a:t>의 이름을 변경 및 삭제하는 경우 까다로우니 미리 구조를 작성하고 개발을 진행하는 것이 좋습니다</a:t>
            </a:r>
            <a:r>
              <a:rPr kumimoji="1" lang="en-US" altLang="ko-KR" sz="2000" dirty="0"/>
              <a:t>. </a:t>
            </a:r>
            <a:endParaRPr kumimoji="1" lang="ko-KR" altLang="en-US" sz="2000" dirty="0"/>
          </a:p>
        </p:txBody>
      </p:sp>
      <p:sp>
        <p:nvSpPr>
          <p:cNvPr id="9" name="Google Shape;141;p5">
            <a:extLst>
              <a:ext uri="{FF2B5EF4-FFF2-40B4-BE49-F238E27FC236}">
                <a16:creationId xmlns:a16="http://schemas.microsoft.com/office/drawing/2014/main" id="{1C774FB2-510F-724A-A58F-54991A15DDBC}"/>
              </a:ext>
            </a:extLst>
          </p:cNvPr>
          <p:cNvSpPr txBox="1"/>
          <p:nvPr/>
        </p:nvSpPr>
        <p:spPr>
          <a:xfrm>
            <a:off x="584056" y="766750"/>
            <a:ext cx="1643899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solidFill>
                  <a:srgbClr val="7F7F7F"/>
                </a:solidFill>
              </a:rPr>
              <a:t>여러 </a:t>
            </a:r>
            <a:r>
              <a:rPr lang="en-US" altLang="ko-KR" b="1" dirty="0">
                <a:solidFill>
                  <a:srgbClr val="7F7F7F"/>
                </a:solidFill>
              </a:rPr>
              <a:t>App</a:t>
            </a:r>
            <a:r>
              <a:rPr lang="ko-KR" altLang="en-US" b="1" dirty="0">
                <a:solidFill>
                  <a:srgbClr val="7F7F7F"/>
                </a:solidFill>
              </a:rPr>
              <a:t> 만들기</a:t>
            </a:r>
            <a:r>
              <a:rPr lang="en-US" b="1" dirty="0">
                <a:solidFill>
                  <a:srgbClr val="7F7F7F"/>
                </a:solidFill>
              </a:rPr>
              <a:t>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669112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5"/>
          <p:cNvSpPr txBox="1"/>
          <p:nvPr/>
        </p:nvSpPr>
        <p:spPr>
          <a:xfrm>
            <a:off x="396256" y="6365739"/>
            <a:ext cx="1142984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Session </a:t>
            </a:r>
            <a:r>
              <a:rPr lang="en-US" altLang="ko-KR" b="1" dirty="0">
                <a:solidFill>
                  <a:srgbClr val="7F7F7F"/>
                </a:solidFill>
              </a:rPr>
              <a:t>14</a:t>
            </a:r>
            <a:endParaRPr sz="1400" b="1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5"/>
          <p:cNvSpPr txBox="1"/>
          <p:nvPr/>
        </p:nvSpPr>
        <p:spPr>
          <a:xfrm>
            <a:off x="10255829" y="6365739"/>
            <a:ext cx="172034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NE</a:t>
            </a:r>
            <a:r>
              <a:rPr lang="en-US" sz="1400" b="1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T X LIKELION</a:t>
            </a:r>
            <a:endParaRPr sz="1400" b="1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4E4353-5EB3-464D-BCAF-6C342D46349E}"/>
              </a:ext>
            </a:extLst>
          </p:cNvPr>
          <p:cNvSpPr txBox="1"/>
          <p:nvPr/>
        </p:nvSpPr>
        <p:spPr>
          <a:xfrm>
            <a:off x="584056" y="1711870"/>
            <a:ext cx="8419267" cy="37087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000" b="1" dirty="0"/>
              <a:t>accounts</a:t>
            </a:r>
          </a:p>
          <a:p>
            <a:r>
              <a:rPr kumimoji="1" lang="ko-KR" altLang="en-US" sz="2500" dirty="0" err="1"/>
              <a:t>회원관련</a:t>
            </a:r>
            <a:r>
              <a:rPr kumimoji="1" lang="ko-KR" altLang="en-US" sz="2500" dirty="0"/>
              <a:t> 부분 </a:t>
            </a:r>
            <a:endParaRPr kumimoji="1" lang="en-US" altLang="ko-KR" sz="2500" dirty="0"/>
          </a:p>
          <a:p>
            <a:r>
              <a:rPr kumimoji="1" lang="ko-KR" altLang="en-US" sz="2500" dirty="0"/>
              <a:t>회원가입</a:t>
            </a:r>
            <a:r>
              <a:rPr kumimoji="1" lang="en-US" altLang="ko-KR" sz="2500" dirty="0"/>
              <a:t>,</a:t>
            </a:r>
            <a:r>
              <a:rPr kumimoji="1" lang="ko-KR" altLang="en-US" sz="2500" dirty="0"/>
              <a:t> 회원탈퇴</a:t>
            </a:r>
            <a:r>
              <a:rPr kumimoji="1" lang="en-US" altLang="ko-KR" sz="2500" dirty="0"/>
              <a:t>,</a:t>
            </a:r>
            <a:r>
              <a:rPr kumimoji="1" lang="ko-KR" altLang="en-US" sz="2500" dirty="0"/>
              <a:t> 로그인</a:t>
            </a:r>
            <a:r>
              <a:rPr kumimoji="1" lang="en-US" altLang="ko-KR" sz="2500" dirty="0"/>
              <a:t>,</a:t>
            </a:r>
            <a:r>
              <a:rPr kumimoji="1" lang="ko-KR" altLang="en-US" sz="2500" dirty="0"/>
              <a:t> 로그아웃</a:t>
            </a:r>
          </a:p>
          <a:p>
            <a:endParaRPr kumimoji="1" lang="en-US" altLang="ko-KR" sz="2500" dirty="0"/>
          </a:p>
          <a:p>
            <a:endParaRPr kumimoji="1" lang="en-US" altLang="ko-KR" sz="2500" dirty="0"/>
          </a:p>
          <a:p>
            <a:r>
              <a:rPr kumimoji="1" lang="en-US" altLang="ko-KR" sz="3000" b="1" dirty="0"/>
              <a:t>blog</a:t>
            </a:r>
          </a:p>
          <a:p>
            <a:r>
              <a:rPr kumimoji="1" lang="en-US" altLang="ko-KR" sz="2500" dirty="0"/>
              <a:t>CRUD</a:t>
            </a:r>
            <a:r>
              <a:rPr kumimoji="1" lang="ko-KR" altLang="en-US" sz="2500" dirty="0"/>
              <a:t>부분</a:t>
            </a:r>
            <a:endParaRPr kumimoji="1" lang="en-US" altLang="ko-KR" sz="2500" dirty="0"/>
          </a:p>
          <a:p>
            <a:r>
              <a:rPr kumimoji="1" lang="ko-KR" altLang="en-US" sz="2500" dirty="0"/>
              <a:t>글 작성</a:t>
            </a:r>
            <a:r>
              <a:rPr kumimoji="1" lang="en-US" altLang="ko-KR" sz="2500" dirty="0"/>
              <a:t>,</a:t>
            </a:r>
            <a:r>
              <a:rPr kumimoji="1" lang="ko-KR" altLang="en-US" sz="2500" dirty="0"/>
              <a:t> 글 읽기</a:t>
            </a:r>
            <a:r>
              <a:rPr kumimoji="1" lang="en-US" altLang="ko-KR" sz="2500" dirty="0"/>
              <a:t>,</a:t>
            </a:r>
            <a:r>
              <a:rPr kumimoji="1" lang="ko-KR" altLang="en-US" sz="2500" dirty="0"/>
              <a:t> 글 업데이트</a:t>
            </a:r>
            <a:r>
              <a:rPr kumimoji="1" lang="en-US" altLang="ko-KR" sz="2500" dirty="0"/>
              <a:t>,</a:t>
            </a:r>
            <a:r>
              <a:rPr kumimoji="1" lang="ko-KR" altLang="en-US" sz="2500" dirty="0"/>
              <a:t> 글 삭제 </a:t>
            </a:r>
            <a:endParaRPr kumimoji="1" lang="en-US" altLang="ko-KR" sz="2500" dirty="0"/>
          </a:p>
          <a:p>
            <a:r>
              <a:rPr kumimoji="1" lang="en-US" altLang="ko-KR" sz="2500" dirty="0"/>
              <a:t>+</a:t>
            </a:r>
            <a:r>
              <a:rPr kumimoji="1" lang="ko-KR" altLang="en-US" sz="2500" dirty="0"/>
              <a:t>댓글 작성</a:t>
            </a:r>
            <a:r>
              <a:rPr kumimoji="1" lang="en-US" altLang="ko-KR" sz="2500" dirty="0"/>
              <a:t>,</a:t>
            </a:r>
            <a:r>
              <a:rPr kumimoji="1" lang="ko-KR" altLang="en-US" sz="2500" dirty="0"/>
              <a:t> 댓글 읽기</a:t>
            </a:r>
            <a:r>
              <a:rPr kumimoji="1" lang="en-US" altLang="ko-KR" sz="2500" dirty="0"/>
              <a:t>,</a:t>
            </a:r>
            <a:r>
              <a:rPr kumimoji="1" lang="ko-KR" altLang="en-US" sz="2500" dirty="0"/>
              <a:t> 댓글 업데이트</a:t>
            </a:r>
            <a:r>
              <a:rPr kumimoji="1" lang="en-US" altLang="ko-KR" sz="2500" dirty="0"/>
              <a:t>,</a:t>
            </a:r>
            <a:r>
              <a:rPr kumimoji="1" lang="ko-KR" altLang="en-US" sz="2500" dirty="0"/>
              <a:t> 댓글 삭제</a:t>
            </a:r>
            <a:endParaRPr kumimoji="1" lang="en-US" altLang="ko-KR" sz="2500" dirty="0"/>
          </a:p>
        </p:txBody>
      </p:sp>
      <p:sp>
        <p:nvSpPr>
          <p:cNvPr id="17" name="Google Shape;138;p5">
            <a:extLst>
              <a:ext uri="{FF2B5EF4-FFF2-40B4-BE49-F238E27FC236}">
                <a16:creationId xmlns:a16="http://schemas.microsoft.com/office/drawing/2014/main" id="{01B43CD5-823D-757F-C638-0E286A774F2F}"/>
              </a:ext>
            </a:extLst>
          </p:cNvPr>
          <p:cNvSpPr/>
          <p:nvPr/>
        </p:nvSpPr>
        <p:spPr>
          <a:xfrm>
            <a:off x="396256" y="385210"/>
            <a:ext cx="88525" cy="646331"/>
          </a:xfrm>
          <a:prstGeom prst="rect">
            <a:avLst/>
          </a:prstGeom>
          <a:solidFill>
            <a:srgbClr val="FFC000"/>
          </a:solidFill>
          <a:ln w="12700" cap="flat" cmpd="sng">
            <a:solidFill>
              <a:srgbClr val="FFC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" name="Google Shape;140;p5">
            <a:extLst>
              <a:ext uri="{FF2B5EF4-FFF2-40B4-BE49-F238E27FC236}">
                <a16:creationId xmlns:a16="http://schemas.microsoft.com/office/drawing/2014/main" id="{E7666887-52D1-196A-1B57-B76FC8891842}"/>
              </a:ext>
            </a:extLst>
          </p:cNvPr>
          <p:cNvSpPr txBox="1"/>
          <p:nvPr/>
        </p:nvSpPr>
        <p:spPr>
          <a:xfrm>
            <a:off x="584056" y="305085"/>
            <a:ext cx="2146952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FFC000"/>
                </a:solidFill>
              </a:rPr>
              <a:t>Django </a:t>
            </a:r>
            <a:r>
              <a:rPr lang="ko-KR" altLang="en-US" sz="2400" b="1" dirty="0">
                <a:solidFill>
                  <a:srgbClr val="FFC000"/>
                </a:solidFill>
              </a:rPr>
              <a:t>심화</a:t>
            </a:r>
            <a:endParaRPr dirty="0">
              <a:solidFill>
                <a:srgbClr val="FFC000"/>
              </a:solidFill>
            </a:endParaRPr>
          </a:p>
        </p:txBody>
      </p:sp>
      <p:sp>
        <p:nvSpPr>
          <p:cNvPr id="19" name="Google Shape;141;p5">
            <a:extLst>
              <a:ext uri="{FF2B5EF4-FFF2-40B4-BE49-F238E27FC236}">
                <a16:creationId xmlns:a16="http://schemas.microsoft.com/office/drawing/2014/main" id="{96E10434-080F-8D35-68FD-85DCC20EE4E5}"/>
              </a:ext>
            </a:extLst>
          </p:cNvPr>
          <p:cNvSpPr txBox="1"/>
          <p:nvPr/>
        </p:nvSpPr>
        <p:spPr>
          <a:xfrm>
            <a:off x="584056" y="766750"/>
            <a:ext cx="1643899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solidFill>
                  <a:srgbClr val="7F7F7F"/>
                </a:solidFill>
              </a:rPr>
              <a:t>여러 </a:t>
            </a:r>
            <a:r>
              <a:rPr lang="en-US" altLang="ko-KR" b="1" dirty="0">
                <a:solidFill>
                  <a:srgbClr val="7F7F7F"/>
                </a:solidFill>
              </a:rPr>
              <a:t>App</a:t>
            </a:r>
            <a:r>
              <a:rPr lang="ko-KR" altLang="en-US" b="1" dirty="0">
                <a:solidFill>
                  <a:srgbClr val="7F7F7F"/>
                </a:solidFill>
              </a:rPr>
              <a:t> 만들기</a:t>
            </a:r>
            <a:r>
              <a:rPr lang="en-US" b="1" dirty="0">
                <a:solidFill>
                  <a:srgbClr val="7F7F7F"/>
                </a:solidFill>
              </a:rPr>
              <a:t>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364060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5"/>
          <p:cNvSpPr txBox="1"/>
          <p:nvPr/>
        </p:nvSpPr>
        <p:spPr>
          <a:xfrm>
            <a:off x="396256" y="6365739"/>
            <a:ext cx="1142984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Session </a:t>
            </a:r>
            <a:r>
              <a:rPr lang="en-US" altLang="ko-KR" b="1" dirty="0">
                <a:solidFill>
                  <a:srgbClr val="7F7F7F"/>
                </a:solidFill>
              </a:rPr>
              <a:t>14</a:t>
            </a:r>
            <a:endParaRPr sz="1400" b="1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5"/>
          <p:cNvSpPr txBox="1"/>
          <p:nvPr/>
        </p:nvSpPr>
        <p:spPr>
          <a:xfrm>
            <a:off x="10255829" y="6365739"/>
            <a:ext cx="172034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NE</a:t>
            </a:r>
            <a:r>
              <a:rPr lang="en-US" sz="1400" b="1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T X LIKELION</a:t>
            </a:r>
            <a:endParaRPr sz="1400" b="1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4DB04C1-9A76-7A4E-99BD-C83FDAB49008}"/>
              </a:ext>
            </a:extLst>
          </p:cNvPr>
          <p:cNvSpPr/>
          <p:nvPr/>
        </p:nvSpPr>
        <p:spPr>
          <a:xfrm>
            <a:off x="584055" y="1405705"/>
            <a:ext cx="9799320" cy="43704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R" sz="2400" dirty="0"/>
              <a:t>mkdir session</a:t>
            </a:r>
            <a:r>
              <a:rPr lang="en-US" altLang="ko-KR" sz="2400" dirty="0"/>
              <a:t>16</a:t>
            </a:r>
            <a:r>
              <a:rPr lang="en" altLang="ko-KR" dirty="0"/>
              <a:t>					</a:t>
            </a:r>
            <a:r>
              <a:rPr lang="ko-KR" altLang="en-US" dirty="0">
                <a:solidFill>
                  <a:srgbClr val="7F7F7F"/>
                </a:solidFill>
              </a:rPr>
              <a:t>작업할 폴더 생성 </a:t>
            </a:r>
            <a:endParaRPr lang="en-US" altLang="ko-KR" dirty="0">
              <a:solidFill>
                <a:srgbClr val="7F7F7F"/>
              </a:solidFill>
            </a:endParaRPr>
          </a:p>
          <a:p>
            <a:r>
              <a:rPr lang="en-US" altLang="ko-KR" sz="2400" dirty="0"/>
              <a:t>cd session16					</a:t>
            </a:r>
            <a:r>
              <a:rPr lang="ko-KR" altLang="en-US" dirty="0">
                <a:solidFill>
                  <a:srgbClr val="7F7F7F"/>
                </a:solidFill>
              </a:rPr>
              <a:t>작업할 폴더 이동</a:t>
            </a:r>
            <a:endParaRPr lang="en-US" altLang="ko-KR" dirty="0"/>
          </a:p>
          <a:p>
            <a:r>
              <a:rPr lang="en" altLang="ko-KR" sz="2400" dirty="0" err="1"/>
              <a:t>pipenv</a:t>
            </a:r>
            <a:r>
              <a:rPr lang="en" altLang="ko-KR" sz="2400" dirty="0"/>
              <a:t> shell</a:t>
            </a:r>
            <a:r>
              <a:rPr lang="en" altLang="ko-KR" dirty="0"/>
              <a:t>	</a:t>
            </a:r>
            <a:r>
              <a:rPr lang="ko-KR" altLang="en-US" dirty="0">
                <a:solidFill>
                  <a:srgbClr val="7F7F7F"/>
                </a:solidFill>
              </a:rPr>
              <a:t> </a:t>
            </a:r>
            <a:r>
              <a:rPr lang="en-US" altLang="ko-KR" dirty="0">
                <a:solidFill>
                  <a:srgbClr val="7F7F7F"/>
                </a:solidFill>
              </a:rPr>
              <a:t>					</a:t>
            </a:r>
            <a:r>
              <a:rPr lang="ko-KR" altLang="en-US" dirty="0">
                <a:solidFill>
                  <a:srgbClr val="7F7F7F"/>
                </a:solidFill>
              </a:rPr>
              <a:t>가상환경 생성</a:t>
            </a:r>
            <a:endParaRPr lang="en" altLang="ko-KR" dirty="0"/>
          </a:p>
          <a:p>
            <a:r>
              <a:rPr kumimoji="1" lang="en-US" altLang="ko-KR" sz="2400" dirty="0" err="1"/>
              <a:t>pipenv</a:t>
            </a:r>
            <a:r>
              <a:rPr kumimoji="1" lang="en-US" altLang="ko-KR" sz="2400" dirty="0"/>
              <a:t> install </a:t>
            </a:r>
            <a:r>
              <a:rPr kumimoji="1" lang="en-US" altLang="ko-KR" sz="2400" dirty="0" err="1"/>
              <a:t>django</a:t>
            </a:r>
            <a:r>
              <a:rPr kumimoji="1" lang="en-US" altLang="ko-KR" dirty="0"/>
              <a:t>	</a:t>
            </a:r>
            <a:r>
              <a:rPr lang="ko-KR" altLang="en-US" dirty="0">
                <a:solidFill>
                  <a:srgbClr val="7F7F7F"/>
                </a:solidFill>
              </a:rPr>
              <a:t> </a:t>
            </a:r>
            <a:r>
              <a:rPr lang="en-US" altLang="ko-KR" dirty="0">
                <a:solidFill>
                  <a:srgbClr val="7F7F7F"/>
                </a:solidFill>
              </a:rPr>
              <a:t>			</a:t>
            </a:r>
            <a:r>
              <a:rPr lang="ko-KR" altLang="en-US" dirty="0">
                <a:solidFill>
                  <a:srgbClr val="7F7F7F"/>
                </a:solidFill>
              </a:rPr>
              <a:t>가상환경 내에 </a:t>
            </a:r>
            <a:r>
              <a:rPr lang="en-US" altLang="ko-KR" dirty="0">
                <a:solidFill>
                  <a:srgbClr val="7F7F7F"/>
                </a:solidFill>
              </a:rPr>
              <a:t>Django </a:t>
            </a:r>
            <a:r>
              <a:rPr lang="ko-KR" altLang="en-US" dirty="0">
                <a:solidFill>
                  <a:srgbClr val="7F7F7F"/>
                </a:solidFill>
              </a:rPr>
              <a:t>패키지 설치 </a:t>
            </a:r>
            <a:endParaRPr kumimoji="1" lang="en-US" altLang="ko-KR" dirty="0"/>
          </a:p>
          <a:p>
            <a:r>
              <a:rPr kumimoji="1" lang="en-US" altLang="ko-KR" sz="2400" dirty="0" err="1"/>
              <a:t>django</a:t>
            </a:r>
            <a:r>
              <a:rPr kumimoji="1" lang="en-US" altLang="ko-KR" sz="2400" dirty="0"/>
              <a:t>-admin </a:t>
            </a:r>
            <a:r>
              <a:rPr kumimoji="1" lang="en-US" altLang="ko-KR" sz="2400" dirty="0" err="1"/>
              <a:t>startproject</a:t>
            </a:r>
            <a:r>
              <a:rPr kumimoji="1" lang="en-US" altLang="ko-KR" sz="2400" dirty="0"/>
              <a:t> {project}</a:t>
            </a:r>
            <a:r>
              <a:rPr kumimoji="1" lang="en-US" altLang="ko-KR" dirty="0"/>
              <a:t>	</a:t>
            </a:r>
            <a:r>
              <a:rPr lang="ko-KR" altLang="en-US" dirty="0">
                <a:solidFill>
                  <a:srgbClr val="7F7F7F"/>
                </a:solidFill>
              </a:rPr>
              <a:t> </a:t>
            </a:r>
            <a:r>
              <a:rPr lang="en-US" altLang="ko-KR" dirty="0">
                <a:solidFill>
                  <a:srgbClr val="7F7F7F"/>
                </a:solidFill>
              </a:rPr>
              <a:t>	</a:t>
            </a:r>
            <a:r>
              <a:rPr lang="ko-KR" altLang="en-US" dirty="0">
                <a:solidFill>
                  <a:srgbClr val="7F7F7F"/>
                </a:solidFill>
              </a:rPr>
              <a:t>장고 프로젝트 생성 </a:t>
            </a:r>
            <a:r>
              <a:rPr lang="en-US" altLang="ko-KR" dirty="0">
                <a:solidFill>
                  <a:srgbClr val="7F7F7F"/>
                </a:solidFill>
              </a:rPr>
              <a:t>&amp;</a:t>
            </a:r>
            <a:r>
              <a:rPr lang="ko-KR" altLang="en-US" dirty="0">
                <a:solidFill>
                  <a:srgbClr val="7F7F7F"/>
                </a:solidFill>
              </a:rPr>
              <a:t> 이동</a:t>
            </a:r>
            <a:endParaRPr lang="en-US" altLang="ko-KR" dirty="0">
              <a:solidFill>
                <a:srgbClr val="7F7F7F"/>
              </a:solidFill>
            </a:endParaRPr>
          </a:p>
          <a:p>
            <a:r>
              <a:rPr kumimoji="1" lang="en-US" altLang="ko-KR" sz="2400" dirty="0"/>
              <a:t>cd {project}</a:t>
            </a:r>
          </a:p>
          <a:p>
            <a:pPr lvl="0"/>
            <a:r>
              <a:rPr kumimoji="1" lang="en-US" altLang="ko-KR" sz="2400" dirty="0"/>
              <a:t>code .							</a:t>
            </a:r>
            <a:r>
              <a:rPr lang="en-US" altLang="ko-KR" dirty="0" err="1">
                <a:solidFill>
                  <a:srgbClr val="7F7F7F"/>
                </a:solidFill>
              </a:rPr>
              <a:t>vscode</a:t>
            </a:r>
            <a:r>
              <a:rPr lang="en-US" altLang="ko-KR" dirty="0">
                <a:solidFill>
                  <a:srgbClr val="7F7F7F"/>
                </a:solidFill>
              </a:rPr>
              <a:t> </a:t>
            </a:r>
            <a:r>
              <a:rPr lang="ko-KR" altLang="en-US" dirty="0">
                <a:solidFill>
                  <a:srgbClr val="7F7F7F"/>
                </a:solidFill>
              </a:rPr>
              <a:t>열기</a:t>
            </a:r>
            <a:endParaRPr kumimoji="1" lang="en-US" altLang="ko-KR" dirty="0">
              <a:solidFill>
                <a:srgbClr val="E7E6E6">
                  <a:lumMod val="90000"/>
                </a:srgbClr>
              </a:solidFill>
            </a:endParaRPr>
          </a:p>
          <a:p>
            <a:endParaRPr lang="en-US" altLang="ko-KR" dirty="0">
              <a:solidFill>
                <a:srgbClr val="7F7F7F"/>
              </a:solidFill>
            </a:endParaRPr>
          </a:p>
          <a:p>
            <a:pPr lvl="0"/>
            <a:r>
              <a:rPr kumimoji="1" lang="en-US" altLang="ko-KR" sz="2400" dirty="0"/>
              <a:t>python </a:t>
            </a:r>
            <a:r>
              <a:rPr kumimoji="1" lang="en-US" altLang="ko-KR" sz="2400" dirty="0" err="1"/>
              <a:t>manage.py</a:t>
            </a:r>
            <a:r>
              <a:rPr kumimoji="1" lang="en-US" altLang="ko-KR" sz="2400" dirty="0"/>
              <a:t> </a:t>
            </a:r>
            <a:r>
              <a:rPr kumimoji="1" lang="en-US" altLang="ko-KR" sz="2400" dirty="0" err="1"/>
              <a:t>showmigrations</a:t>
            </a:r>
            <a:r>
              <a:rPr kumimoji="1" lang="en-US" altLang="ko-KR" sz="2400" dirty="0"/>
              <a:t>		</a:t>
            </a:r>
            <a:r>
              <a:rPr kumimoji="1" lang="ko-KR" altLang="en-US" sz="1500" dirty="0">
                <a:solidFill>
                  <a:srgbClr val="A5A5A5">
                    <a:lumMod val="75000"/>
                  </a:srgbClr>
                </a:solidFill>
              </a:rPr>
              <a:t>마이그레이션 확인</a:t>
            </a:r>
            <a:endParaRPr lang="en-US" altLang="ko-KR" dirty="0">
              <a:solidFill>
                <a:srgbClr val="7F7F7F"/>
              </a:solidFill>
            </a:endParaRPr>
          </a:p>
          <a:p>
            <a:pPr lvl="0"/>
            <a:r>
              <a:rPr kumimoji="1" lang="en-US" altLang="ko-KR" sz="2400" dirty="0"/>
              <a:t>python </a:t>
            </a:r>
            <a:r>
              <a:rPr kumimoji="1" lang="en-US" altLang="ko-KR" sz="2400" dirty="0" err="1"/>
              <a:t>manage.py</a:t>
            </a:r>
            <a:r>
              <a:rPr kumimoji="1" lang="en-US" altLang="ko-KR" sz="2400" dirty="0"/>
              <a:t> migrate				</a:t>
            </a:r>
            <a:r>
              <a:rPr kumimoji="1" lang="en-US" altLang="ko-KR" sz="1500" dirty="0">
                <a:solidFill>
                  <a:srgbClr val="A5A5A5">
                    <a:lumMod val="75000"/>
                  </a:srgbClr>
                </a:solidFill>
              </a:rPr>
              <a:t>DB</a:t>
            </a:r>
            <a:r>
              <a:rPr kumimoji="1" lang="ko-KR" altLang="en-US" sz="1500" dirty="0">
                <a:solidFill>
                  <a:srgbClr val="A5A5A5">
                    <a:lumMod val="75000"/>
                  </a:srgbClr>
                </a:solidFill>
              </a:rPr>
              <a:t>에 반영</a:t>
            </a:r>
            <a:endParaRPr kumimoji="1" lang="en-US" altLang="ko-KR" sz="1500" dirty="0">
              <a:solidFill>
                <a:srgbClr val="A5A5A5">
                  <a:lumMod val="75000"/>
                </a:srgbClr>
              </a:solidFill>
            </a:endParaRPr>
          </a:p>
          <a:p>
            <a:pPr lvl="0"/>
            <a:r>
              <a:rPr kumimoji="1" lang="en-US" altLang="ko-KR" sz="2400" dirty="0"/>
              <a:t>python </a:t>
            </a:r>
            <a:r>
              <a:rPr kumimoji="1" lang="en-US" altLang="ko-KR" sz="2400" dirty="0" err="1"/>
              <a:t>manage.py</a:t>
            </a:r>
            <a:r>
              <a:rPr kumimoji="1" lang="en-US" altLang="ko-KR" sz="2400" dirty="0"/>
              <a:t> </a:t>
            </a:r>
            <a:r>
              <a:rPr kumimoji="1" lang="en-US" altLang="ko-KR" sz="2400" dirty="0" err="1"/>
              <a:t>createsuperuser</a:t>
            </a:r>
            <a:r>
              <a:rPr kumimoji="1" lang="en-US" altLang="ko-KR" sz="2400" dirty="0"/>
              <a:t> 		</a:t>
            </a:r>
            <a:r>
              <a:rPr kumimoji="1" lang="ko-KR" altLang="en-US" sz="1500" dirty="0">
                <a:solidFill>
                  <a:srgbClr val="A5A5A5">
                    <a:lumMod val="75000"/>
                  </a:srgbClr>
                </a:solidFill>
              </a:rPr>
              <a:t>관리자 계정 생성</a:t>
            </a:r>
            <a:endParaRPr kumimoji="1" lang="en-US" altLang="ko-KR" sz="1500" dirty="0">
              <a:solidFill>
                <a:srgbClr val="A5A5A5">
                  <a:lumMod val="75000"/>
                </a:srgbClr>
              </a:solidFill>
            </a:endParaRPr>
          </a:p>
          <a:p>
            <a:pPr lvl="0"/>
            <a:r>
              <a:rPr kumimoji="1" lang="en-US" altLang="ko-KR" sz="2400" dirty="0"/>
              <a:t>python </a:t>
            </a:r>
            <a:r>
              <a:rPr kumimoji="1" lang="en-US" altLang="ko-KR" sz="2400" dirty="0" err="1"/>
              <a:t>manage.py</a:t>
            </a:r>
            <a:r>
              <a:rPr kumimoji="1" lang="en-US" altLang="ko-KR" sz="2400" dirty="0"/>
              <a:t> </a:t>
            </a:r>
            <a:r>
              <a:rPr kumimoji="1" lang="en-US" altLang="ko-KR" sz="2400" dirty="0" err="1"/>
              <a:t>runserver</a:t>
            </a:r>
            <a:r>
              <a:rPr kumimoji="1" lang="en-US" altLang="ko-KR" sz="2400" dirty="0"/>
              <a:t>			</a:t>
            </a:r>
            <a:r>
              <a:rPr kumimoji="1" lang="ko-KR" altLang="en-US" sz="1500" dirty="0">
                <a:solidFill>
                  <a:srgbClr val="A5A5A5">
                    <a:lumMod val="75000"/>
                  </a:srgbClr>
                </a:solidFill>
              </a:rPr>
              <a:t>로컬 서버에서 장고 서버 실행</a:t>
            </a:r>
            <a:endParaRPr kumimoji="1" lang="ko-KR" altLang="en-US" sz="1500" dirty="0"/>
          </a:p>
        </p:txBody>
      </p:sp>
      <p:sp>
        <p:nvSpPr>
          <p:cNvPr id="9" name="Google Shape;138;p5">
            <a:extLst>
              <a:ext uri="{FF2B5EF4-FFF2-40B4-BE49-F238E27FC236}">
                <a16:creationId xmlns:a16="http://schemas.microsoft.com/office/drawing/2014/main" id="{DE06EDE5-FAEC-F4A3-6FDE-8FD0091F31F7}"/>
              </a:ext>
            </a:extLst>
          </p:cNvPr>
          <p:cNvSpPr/>
          <p:nvPr/>
        </p:nvSpPr>
        <p:spPr>
          <a:xfrm>
            <a:off x="396256" y="385210"/>
            <a:ext cx="88525" cy="646331"/>
          </a:xfrm>
          <a:prstGeom prst="rect">
            <a:avLst/>
          </a:prstGeom>
          <a:solidFill>
            <a:srgbClr val="FFC000"/>
          </a:solidFill>
          <a:ln w="12700" cap="flat" cmpd="sng">
            <a:solidFill>
              <a:srgbClr val="FFC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140;p5">
            <a:extLst>
              <a:ext uri="{FF2B5EF4-FFF2-40B4-BE49-F238E27FC236}">
                <a16:creationId xmlns:a16="http://schemas.microsoft.com/office/drawing/2014/main" id="{D9B68815-D234-6190-2DED-C1971D65C98B}"/>
              </a:ext>
            </a:extLst>
          </p:cNvPr>
          <p:cNvSpPr txBox="1"/>
          <p:nvPr/>
        </p:nvSpPr>
        <p:spPr>
          <a:xfrm>
            <a:off x="584056" y="305085"/>
            <a:ext cx="2146952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FFC000"/>
                </a:solidFill>
              </a:rPr>
              <a:t>Django </a:t>
            </a:r>
            <a:r>
              <a:rPr lang="ko-KR" altLang="en-US" sz="2400" b="1" dirty="0">
                <a:solidFill>
                  <a:srgbClr val="FFC000"/>
                </a:solidFill>
              </a:rPr>
              <a:t>심화</a:t>
            </a:r>
            <a:endParaRPr dirty="0">
              <a:solidFill>
                <a:srgbClr val="FFC000"/>
              </a:solidFill>
            </a:endParaRPr>
          </a:p>
        </p:txBody>
      </p:sp>
      <p:sp>
        <p:nvSpPr>
          <p:cNvPr id="11" name="Google Shape;141;p5">
            <a:extLst>
              <a:ext uri="{FF2B5EF4-FFF2-40B4-BE49-F238E27FC236}">
                <a16:creationId xmlns:a16="http://schemas.microsoft.com/office/drawing/2014/main" id="{E2B8CBA1-8286-56C5-3689-9B8CA341BB83}"/>
              </a:ext>
            </a:extLst>
          </p:cNvPr>
          <p:cNvSpPr txBox="1"/>
          <p:nvPr/>
        </p:nvSpPr>
        <p:spPr>
          <a:xfrm>
            <a:off x="584055" y="766750"/>
            <a:ext cx="2879511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dirty="0">
                <a:solidFill>
                  <a:srgbClr val="7F7F7F"/>
                </a:solidFill>
              </a:rPr>
              <a:t>Project</a:t>
            </a:r>
            <a:r>
              <a:rPr lang="ko-KR" altLang="en-US" b="1" dirty="0">
                <a:solidFill>
                  <a:srgbClr val="7F7F7F"/>
                </a:solidFill>
              </a:rPr>
              <a:t>와 </a:t>
            </a:r>
            <a:r>
              <a:rPr lang="en-US" altLang="ko-KR" b="1" dirty="0">
                <a:solidFill>
                  <a:srgbClr val="7F7F7F"/>
                </a:solidFill>
              </a:rPr>
              <a:t>App</a:t>
            </a:r>
            <a:r>
              <a:rPr lang="ko-KR" altLang="en-US" b="1" dirty="0">
                <a:solidFill>
                  <a:srgbClr val="7F7F7F"/>
                </a:solidFill>
              </a:rPr>
              <a:t>을 나눠서 해봅시다</a:t>
            </a:r>
            <a:r>
              <a:rPr lang="en-US" altLang="ko-KR" b="1" dirty="0">
                <a:solidFill>
                  <a:srgbClr val="7F7F7F"/>
                </a:solidFill>
              </a:rPr>
              <a:t>!</a:t>
            </a:r>
            <a:endParaRPr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8D8397-CB9A-C107-1D81-67A9F3C6605A}"/>
              </a:ext>
            </a:extLst>
          </p:cNvPr>
          <p:cNvSpPr txBox="1"/>
          <p:nvPr/>
        </p:nvSpPr>
        <p:spPr>
          <a:xfrm>
            <a:off x="7040793" y="4031672"/>
            <a:ext cx="33425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manage.py : </a:t>
            </a:r>
            <a:r>
              <a:rPr lang="ko-KR" altLang="en-US" dirty="0"/>
              <a:t>어플 관리를 도와주는 도구</a:t>
            </a:r>
          </a:p>
        </p:txBody>
      </p:sp>
    </p:spTree>
    <p:extLst>
      <p:ext uri="{BB962C8B-B14F-4D97-AF65-F5344CB8AC3E}">
        <p14:creationId xmlns:p14="http://schemas.microsoft.com/office/powerpoint/2010/main" val="5398637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5"/>
          <p:cNvSpPr txBox="1"/>
          <p:nvPr/>
        </p:nvSpPr>
        <p:spPr>
          <a:xfrm>
            <a:off x="396256" y="6365739"/>
            <a:ext cx="1142984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Session </a:t>
            </a:r>
            <a:r>
              <a:rPr lang="en-US" altLang="ko-KR" b="1" dirty="0">
                <a:solidFill>
                  <a:srgbClr val="7F7F7F"/>
                </a:solidFill>
              </a:rPr>
              <a:t>14</a:t>
            </a:r>
            <a:endParaRPr sz="1400" b="1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5"/>
          <p:cNvSpPr txBox="1"/>
          <p:nvPr/>
        </p:nvSpPr>
        <p:spPr>
          <a:xfrm>
            <a:off x="10255829" y="6365739"/>
            <a:ext cx="172034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NE</a:t>
            </a:r>
            <a:r>
              <a:rPr lang="en-US" sz="1400" b="1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T X LIKELION</a:t>
            </a:r>
            <a:endParaRPr sz="1400" b="1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9CC3095-FEC7-0345-B611-EFE88A99E4E9}"/>
              </a:ext>
            </a:extLst>
          </p:cNvPr>
          <p:cNvSpPr/>
          <p:nvPr/>
        </p:nvSpPr>
        <p:spPr>
          <a:xfrm>
            <a:off x="2996581" y="1333673"/>
            <a:ext cx="9799320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루트 디렉터리</a:t>
            </a:r>
            <a:r>
              <a:rPr lang="en-US" altLang="ko-KR" dirty="0"/>
              <a:t>.</a:t>
            </a:r>
            <a:r>
              <a:rPr lang="ko-KR" altLang="en-US" dirty="0"/>
              <a:t> 프로젝트 관련 디렉터리를 모아주는 역할</a:t>
            </a:r>
            <a:r>
              <a:rPr lang="en-US" altLang="ko-KR" dirty="0"/>
              <a:t>. </a:t>
            </a:r>
            <a:r>
              <a:rPr lang="ko-KR" altLang="en-US" dirty="0"/>
              <a:t>특별한 의미 없다</a:t>
            </a:r>
            <a:r>
              <a:rPr lang="en-US" altLang="ko-KR" dirty="0"/>
              <a:t>. (</a:t>
            </a:r>
            <a:r>
              <a:rPr lang="ko-KR" altLang="en-US" dirty="0"/>
              <a:t>이름 변경 가능</a:t>
            </a:r>
            <a:r>
              <a:rPr lang="en-US" altLang="ko-KR" dirty="0"/>
              <a:t>)</a:t>
            </a:r>
          </a:p>
          <a:p>
            <a:endParaRPr lang="en" altLang="ko-KR" dirty="0"/>
          </a:p>
          <a:p>
            <a:r>
              <a:rPr lang="ko-KR" altLang="en-US" dirty="0"/>
              <a:t>사이트 관리를 도와주는 스크립트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ko-KR" altLang="en-US" dirty="0" err="1"/>
              <a:t>커맨드라인</a:t>
            </a:r>
            <a:r>
              <a:rPr lang="ko-KR" altLang="en-US" dirty="0"/>
              <a:t> 유틸리티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프로젝트 디렉터리</a:t>
            </a:r>
            <a:r>
              <a:rPr lang="en-US" altLang="ko-KR" dirty="0"/>
              <a:t>. </a:t>
            </a:r>
            <a:r>
              <a:rPr lang="ko-KR" altLang="en-US" dirty="0"/>
              <a:t>프로젝트와 관련된 실제 </a:t>
            </a:r>
            <a:r>
              <a:rPr lang="ko-KR" altLang="en-US" dirty="0" err="1"/>
              <a:t>파이썬</a:t>
            </a:r>
            <a:r>
              <a:rPr lang="ko-KR" altLang="en-US" dirty="0"/>
              <a:t> 파일들이 있는 디렉터리</a:t>
            </a:r>
            <a:r>
              <a:rPr lang="en-US" altLang="ko-KR" dirty="0"/>
              <a:t>. (</a:t>
            </a:r>
            <a:r>
              <a:rPr lang="ko-KR" altLang="en-US" dirty="0"/>
              <a:t>이름 변경 제약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ko-KR" altLang="en-US" dirty="0" err="1"/>
              <a:t>파이썬</a:t>
            </a:r>
            <a:r>
              <a:rPr lang="ko-KR" altLang="en-US" dirty="0"/>
              <a:t> 디렉터리를 패키지처럼 사용할 수 있게 도와준다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웹 사이트에 대한 여러 설정들을 모아놓은 파일</a:t>
            </a:r>
            <a:r>
              <a:rPr lang="en-US" altLang="ko-KR" dirty="0"/>
              <a:t>.</a:t>
            </a:r>
            <a:r>
              <a:rPr lang="ko-KR" altLang="en-US" dirty="0"/>
              <a:t> 어플리케이션</a:t>
            </a:r>
            <a:r>
              <a:rPr lang="en-US" altLang="ko-KR" dirty="0"/>
              <a:t>, </a:t>
            </a:r>
            <a:r>
              <a:rPr lang="ko-KR" altLang="en-US" dirty="0"/>
              <a:t>정적 파일</a:t>
            </a:r>
            <a:r>
              <a:rPr lang="en-US" altLang="ko-KR" dirty="0"/>
              <a:t>, </a:t>
            </a:r>
            <a:r>
              <a:rPr lang="ko-KR" altLang="en-US" dirty="0"/>
              <a:t>데이터베이스 등의 설정이 가능하다</a:t>
            </a:r>
            <a:r>
              <a:rPr lang="en-US" altLang="ko-KR" dirty="0"/>
              <a:t>.</a:t>
            </a:r>
          </a:p>
          <a:p>
            <a:endParaRPr lang="en" altLang="ko-KR" dirty="0"/>
          </a:p>
          <a:p>
            <a:r>
              <a:rPr lang="en" altLang="ko-KR" dirty="0" err="1"/>
              <a:t>url</a:t>
            </a:r>
            <a:r>
              <a:rPr lang="ko-KR" altLang="en-US" dirty="0"/>
              <a:t>과 </a:t>
            </a:r>
            <a:r>
              <a:rPr lang="en" altLang="ko-KR" dirty="0"/>
              <a:t>view</a:t>
            </a:r>
            <a:r>
              <a:rPr lang="ko-KR" altLang="en-US" dirty="0"/>
              <a:t>들을 연결한다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Web Server Gateway Interface.</a:t>
            </a:r>
            <a:r>
              <a:rPr lang="ko-KR" altLang="en-US" dirty="0"/>
              <a:t> </a:t>
            </a:r>
            <a:r>
              <a:rPr lang="en-US" altLang="ko-KR" dirty="0"/>
              <a:t>Web Server</a:t>
            </a:r>
            <a:r>
              <a:rPr lang="ko-KR" altLang="en-US" dirty="0"/>
              <a:t>와 </a:t>
            </a:r>
            <a:r>
              <a:rPr lang="en-US" altLang="ko-KR" dirty="0" err="1"/>
              <a:t>django</a:t>
            </a:r>
            <a:r>
              <a:rPr lang="ko-KR" altLang="en-US" dirty="0" err="1"/>
              <a:t>를</a:t>
            </a:r>
            <a:r>
              <a:rPr lang="ko-KR" altLang="en-US" dirty="0"/>
              <a:t> 연결한다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Asynchronous Server Gateway Interface.</a:t>
            </a:r>
            <a:r>
              <a:rPr lang="ko-KR" altLang="en-US" dirty="0"/>
              <a:t> </a:t>
            </a:r>
            <a:r>
              <a:rPr lang="en-US" altLang="ko-KR" dirty="0" err="1"/>
              <a:t>wsgi</a:t>
            </a:r>
            <a:r>
              <a:rPr lang="ko-KR" altLang="en-US" dirty="0"/>
              <a:t>의 상위호환으로</a:t>
            </a:r>
            <a:r>
              <a:rPr lang="en-US" altLang="ko-KR" dirty="0"/>
              <a:t>,</a:t>
            </a:r>
            <a:r>
              <a:rPr lang="ko-KR" altLang="en-US" dirty="0"/>
              <a:t> 비동기적 처리까지 가능하다</a:t>
            </a:r>
            <a:r>
              <a:rPr lang="en-US" altLang="ko-KR" dirty="0"/>
              <a:t>.</a:t>
            </a:r>
            <a:r>
              <a:rPr lang="ko-KR" altLang="en-US" dirty="0"/>
              <a:t>  </a:t>
            </a:r>
            <a:endParaRPr lang="en-US" altLang="ko-K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199B606-2553-454F-90F5-8428B3159D67}"/>
              </a:ext>
            </a:extLst>
          </p:cNvPr>
          <p:cNvSpPr txBox="1"/>
          <p:nvPr/>
        </p:nvSpPr>
        <p:spPr>
          <a:xfrm>
            <a:off x="584056" y="1939400"/>
            <a:ext cx="231457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ko-KR" dirty="0"/>
              <a:t>project/ </a:t>
            </a:r>
          </a:p>
          <a:p>
            <a:r>
              <a:rPr lang="en" altLang="ko-KR" dirty="0"/>
              <a:t>    </a:t>
            </a:r>
            <a:r>
              <a:rPr lang="en" altLang="ko-KR" dirty="0" err="1"/>
              <a:t>manage.py</a:t>
            </a:r>
            <a:r>
              <a:rPr lang="en" altLang="ko-KR" dirty="0"/>
              <a:t> </a:t>
            </a:r>
          </a:p>
          <a:p>
            <a:r>
              <a:rPr lang="en" altLang="ko-KR" dirty="0"/>
              <a:t>    project/ </a:t>
            </a:r>
          </a:p>
          <a:p>
            <a:r>
              <a:rPr lang="en" altLang="ko-KR" dirty="0"/>
              <a:t>        __</a:t>
            </a:r>
            <a:r>
              <a:rPr lang="en" altLang="ko-KR" dirty="0" err="1"/>
              <a:t>init</a:t>
            </a:r>
            <a:r>
              <a:rPr lang="en" altLang="ko-KR" dirty="0"/>
              <a:t>__.</a:t>
            </a:r>
            <a:r>
              <a:rPr lang="en" altLang="ko-KR" dirty="0" err="1"/>
              <a:t>py</a:t>
            </a:r>
            <a:endParaRPr lang="en" altLang="ko-KR" dirty="0"/>
          </a:p>
          <a:p>
            <a:r>
              <a:rPr lang="en" altLang="ko-KR" dirty="0"/>
              <a:t>        </a:t>
            </a:r>
            <a:r>
              <a:rPr lang="en" altLang="ko-KR" dirty="0" err="1"/>
              <a:t>settings.py</a:t>
            </a:r>
            <a:r>
              <a:rPr lang="en" altLang="ko-KR" dirty="0"/>
              <a:t> </a:t>
            </a:r>
          </a:p>
          <a:p>
            <a:r>
              <a:rPr lang="en" altLang="ko-KR" dirty="0"/>
              <a:t>        </a:t>
            </a:r>
            <a:r>
              <a:rPr lang="en" altLang="ko-KR" dirty="0" err="1"/>
              <a:t>urls.py</a:t>
            </a:r>
            <a:r>
              <a:rPr lang="en" altLang="ko-KR" dirty="0"/>
              <a:t> </a:t>
            </a:r>
          </a:p>
          <a:p>
            <a:r>
              <a:rPr lang="en" altLang="ko-KR" dirty="0"/>
              <a:t>        </a:t>
            </a:r>
            <a:r>
              <a:rPr lang="en" altLang="ko-KR" dirty="0" err="1"/>
              <a:t>wsgi.py</a:t>
            </a:r>
            <a:endParaRPr lang="en" altLang="ko-KR" dirty="0"/>
          </a:p>
          <a:p>
            <a:r>
              <a:rPr lang="en" altLang="ko-KR" dirty="0"/>
              <a:t>        </a:t>
            </a:r>
            <a:r>
              <a:rPr lang="en" altLang="ko-KR" dirty="0" err="1"/>
              <a:t>asgi.py</a:t>
            </a:r>
            <a:r>
              <a:rPr lang="en" altLang="ko-KR" dirty="0"/>
              <a:t> </a:t>
            </a: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3B88F40C-2AE2-DD49-A548-CA64BFA15B6A}"/>
              </a:ext>
            </a:extLst>
          </p:cNvPr>
          <p:cNvCxnSpPr/>
          <p:nvPr/>
        </p:nvCxnSpPr>
        <p:spPr>
          <a:xfrm flipV="1">
            <a:off x="1395663" y="1528011"/>
            <a:ext cx="1600918" cy="55345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7667C273-54D7-4842-B4AB-E2D00564703C}"/>
              </a:ext>
            </a:extLst>
          </p:cNvPr>
          <p:cNvCxnSpPr>
            <a:cxnSpLocks/>
          </p:cNvCxnSpPr>
          <p:nvPr/>
        </p:nvCxnSpPr>
        <p:spPr>
          <a:xfrm flipV="1">
            <a:off x="1876926" y="1939401"/>
            <a:ext cx="1119655" cy="38415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FCD1A547-8A96-3B46-A4FB-1F5B5B641B48}"/>
              </a:ext>
            </a:extLst>
          </p:cNvPr>
          <p:cNvCxnSpPr>
            <a:cxnSpLocks/>
          </p:cNvCxnSpPr>
          <p:nvPr/>
        </p:nvCxnSpPr>
        <p:spPr>
          <a:xfrm flipV="1">
            <a:off x="1647077" y="2286002"/>
            <a:ext cx="1447454" cy="24433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C1ABD293-9788-FF4A-B2B7-B9EB7BF1B08E}"/>
              </a:ext>
            </a:extLst>
          </p:cNvPr>
          <p:cNvCxnSpPr>
            <a:cxnSpLocks/>
          </p:cNvCxnSpPr>
          <p:nvPr/>
        </p:nvCxnSpPr>
        <p:spPr>
          <a:xfrm>
            <a:off x="2098172" y="2772425"/>
            <a:ext cx="89840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CE8DBF7F-664B-5244-ACB7-540627EE5370}"/>
              </a:ext>
            </a:extLst>
          </p:cNvPr>
          <p:cNvCxnSpPr>
            <a:cxnSpLocks/>
          </p:cNvCxnSpPr>
          <p:nvPr/>
        </p:nvCxnSpPr>
        <p:spPr>
          <a:xfrm>
            <a:off x="2086858" y="2981516"/>
            <a:ext cx="909723" cy="12844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D6CEE424-3C11-0648-8FE8-24610889F81C}"/>
              </a:ext>
            </a:extLst>
          </p:cNvPr>
          <p:cNvCxnSpPr>
            <a:cxnSpLocks/>
          </p:cNvCxnSpPr>
          <p:nvPr/>
        </p:nvCxnSpPr>
        <p:spPr>
          <a:xfrm>
            <a:off x="1657532" y="3209340"/>
            <a:ext cx="1339049" cy="37260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1DC8A7D2-9F0F-3E4E-809C-3BC89002C75C}"/>
              </a:ext>
            </a:extLst>
          </p:cNvPr>
          <p:cNvCxnSpPr>
            <a:cxnSpLocks/>
          </p:cNvCxnSpPr>
          <p:nvPr/>
        </p:nvCxnSpPr>
        <p:spPr>
          <a:xfrm>
            <a:off x="1742061" y="3400793"/>
            <a:ext cx="1254520" cy="61562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직선 연결선[R] 26">
            <a:extLst>
              <a:ext uri="{FF2B5EF4-FFF2-40B4-BE49-F238E27FC236}">
                <a16:creationId xmlns:a16="http://schemas.microsoft.com/office/drawing/2014/main" id="{C1B1E65F-CCC9-5E43-98DF-313B0BC41E63}"/>
              </a:ext>
            </a:extLst>
          </p:cNvPr>
          <p:cNvCxnSpPr>
            <a:cxnSpLocks/>
          </p:cNvCxnSpPr>
          <p:nvPr/>
        </p:nvCxnSpPr>
        <p:spPr>
          <a:xfrm>
            <a:off x="1717119" y="3659942"/>
            <a:ext cx="1279462" cy="77068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Google Shape;138;p5">
            <a:extLst>
              <a:ext uri="{FF2B5EF4-FFF2-40B4-BE49-F238E27FC236}">
                <a16:creationId xmlns:a16="http://schemas.microsoft.com/office/drawing/2014/main" id="{9104438C-489A-5F02-AF77-6FE268AF20B4}"/>
              </a:ext>
            </a:extLst>
          </p:cNvPr>
          <p:cNvSpPr/>
          <p:nvPr/>
        </p:nvSpPr>
        <p:spPr>
          <a:xfrm>
            <a:off x="396256" y="385210"/>
            <a:ext cx="88525" cy="646331"/>
          </a:xfrm>
          <a:prstGeom prst="rect">
            <a:avLst/>
          </a:prstGeom>
          <a:solidFill>
            <a:srgbClr val="FFC000"/>
          </a:solidFill>
          <a:ln w="12700" cap="flat" cmpd="sng">
            <a:solidFill>
              <a:srgbClr val="FFC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" name="Google Shape;140;p5">
            <a:extLst>
              <a:ext uri="{FF2B5EF4-FFF2-40B4-BE49-F238E27FC236}">
                <a16:creationId xmlns:a16="http://schemas.microsoft.com/office/drawing/2014/main" id="{ECC25817-366E-A50B-1904-AE80025158E1}"/>
              </a:ext>
            </a:extLst>
          </p:cNvPr>
          <p:cNvSpPr txBox="1"/>
          <p:nvPr/>
        </p:nvSpPr>
        <p:spPr>
          <a:xfrm>
            <a:off x="584056" y="305085"/>
            <a:ext cx="2146952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FFC000"/>
                </a:solidFill>
              </a:rPr>
              <a:t>Django </a:t>
            </a:r>
            <a:r>
              <a:rPr lang="ko-KR" altLang="en-US" sz="2400" b="1" dirty="0">
                <a:solidFill>
                  <a:srgbClr val="FFC000"/>
                </a:solidFill>
              </a:rPr>
              <a:t>심화</a:t>
            </a:r>
            <a:endParaRPr dirty="0">
              <a:solidFill>
                <a:srgbClr val="FFC000"/>
              </a:solidFill>
            </a:endParaRPr>
          </a:p>
        </p:txBody>
      </p:sp>
      <p:sp>
        <p:nvSpPr>
          <p:cNvPr id="21" name="Google Shape;141;p5">
            <a:extLst>
              <a:ext uri="{FF2B5EF4-FFF2-40B4-BE49-F238E27FC236}">
                <a16:creationId xmlns:a16="http://schemas.microsoft.com/office/drawing/2014/main" id="{BC9DADF0-B7D1-53F7-D34A-FEE70869C4E5}"/>
              </a:ext>
            </a:extLst>
          </p:cNvPr>
          <p:cNvSpPr txBox="1"/>
          <p:nvPr/>
        </p:nvSpPr>
        <p:spPr>
          <a:xfrm>
            <a:off x="584056" y="766750"/>
            <a:ext cx="1643899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dirty="0">
                <a:solidFill>
                  <a:srgbClr val="7F7F7F"/>
                </a:solidFill>
              </a:rPr>
              <a:t>Project</a:t>
            </a:r>
            <a:r>
              <a:rPr lang="ko-KR" altLang="en-US" b="1" dirty="0">
                <a:solidFill>
                  <a:srgbClr val="7F7F7F"/>
                </a:solidFill>
              </a:rPr>
              <a:t>의 구조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939060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8290</TotalTime>
  <Words>5591</Words>
  <Application>Microsoft Office PowerPoint</Application>
  <PresentationFormat>와이드스크린</PresentationFormat>
  <Paragraphs>835</Paragraphs>
  <Slides>46</Slides>
  <Notes>46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46</vt:i4>
      </vt:variant>
    </vt:vector>
  </HeadingPairs>
  <TitlesOfParts>
    <vt:vector size="53" baseType="lpstr">
      <vt:lpstr>D2Coding</vt:lpstr>
      <vt:lpstr>NanumSquareR</vt:lpstr>
      <vt:lpstr>Noto Sans KR</vt:lpstr>
      <vt:lpstr>Malgun Gothic</vt:lpstr>
      <vt:lpstr>Malgun Gothic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Heo YeongBeom</dc:creator>
  <cp:lastModifiedBy>이지은[ 대학원석사과정수료연구(재학) / 심리학과 ]</cp:lastModifiedBy>
  <cp:revision>237</cp:revision>
  <dcterms:created xsi:type="dcterms:W3CDTF">2021-01-16T07:18:29Z</dcterms:created>
  <dcterms:modified xsi:type="dcterms:W3CDTF">2022-07-07T12:25:04Z</dcterms:modified>
</cp:coreProperties>
</file>